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omments/comment1.xml" ContentType="application/vnd.openxmlformats-officedocument.presentationml.comments+xml"/>
  <Override PartName="/ppt/notesSlides/notesSlide1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omments/comment2.xml" ContentType="application/vnd.openxmlformats-officedocument.presentationml.comments+xml"/>
  <Override PartName="/ppt/notesSlides/notesSlide1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omments/comment3.xml" ContentType="application/vnd.openxmlformats-officedocument.presentationml.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4.xml" ContentType="application/vnd.openxmlformats-officedocument.presentationml.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83" r:id="rId4"/>
  </p:sldMasterIdLst>
  <p:notesMasterIdLst>
    <p:notesMasterId r:id="rId63"/>
  </p:notesMasterIdLst>
  <p:handoutMasterIdLst>
    <p:handoutMasterId r:id="rId64"/>
  </p:handoutMasterIdLst>
  <p:sldIdLst>
    <p:sldId id="1486" r:id="rId5"/>
    <p:sldId id="1375" r:id="rId6"/>
    <p:sldId id="1379" r:id="rId7"/>
    <p:sldId id="1489" r:id="rId8"/>
    <p:sldId id="1510" r:id="rId9"/>
    <p:sldId id="1511" r:id="rId10"/>
    <p:sldId id="1513" r:id="rId11"/>
    <p:sldId id="1514" r:id="rId12"/>
    <p:sldId id="1515" r:id="rId13"/>
    <p:sldId id="1557" r:id="rId14"/>
    <p:sldId id="1558" r:id="rId15"/>
    <p:sldId id="1559" r:id="rId16"/>
    <p:sldId id="1560" r:id="rId17"/>
    <p:sldId id="1561" r:id="rId18"/>
    <p:sldId id="1562" r:id="rId19"/>
    <p:sldId id="1523" r:id="rId20"/>
    <p:sldId id="1522" r:id="rId21"/>
    <p:sldId id="1490" r:id="rId22"/>
    <p:sldId id="1517" r:id="rId23"/>
    <p:sldId id="1518" r:id="rId24"/>
    <p:sldId id="1519" r:id="rId25"/>
    <p:sldId id="1520" r:id="rId26"/>
    <p:sldId id="1492" r:id="rId27"/>
    <p:sldId id="1525" r:id="rId28"/>
    <p:sldId id="1528" r:id="rId29"/>
    <p:sldId id="1581" r:id="rId30"/>
    <p:sldId id="1526" r:id="rId31"/>
    <p:sldId id="1531" r:id="rId32"/>
    <p:sldId id="1534" r:id="rId33"/>
    <p:sldId id="1535" r:id="rId34"/>
    <p:sldId id="1537" r:id="rId35"/>
    <p:sldId id="1584" r:id="rId36"/>
    <p:sldId id="1540" r:id="rId37"/>
    <p:sldId id="1541" r:id="rId38"/>
    <p:sldId id="1542" r:id="rId39"/>
    <p:sldId id="1543" r:id="rId40"/>
    <p:sldId id="1493" r:id="rId41"/>
    <p:sldId id="1563" r:id="rId42"/>
    <p:sldId id="1564" r:id="rId43"/>
    <p:sldId id="1565" r:id="rId44"/>
    <p:sldId id="1566" r:id="rId45"/>
    <p:sldId id="1567" r:id="rId46"/>
    <p:sldId id="1568" r:id="rId47"/>
    <p:sldId id="1569" r:id="rId48"/>
    <p:sldId id="1570" r:id="rId49"/>
    <p:sldId id="1571" r:id="rId50"/>
    <p:sldId id="1572" r:id="rId51"/>
    <p:sldId id="1573" r:id="rId52"/>
    <p:sldId id="1574" r:id="rId53"/>
    <p:sldId id="1575" r:id="rId54"/>
    <p:sldId id="1576" r:id="rId55"/>
    <p:sldId id="1577" r:id="rId56"/>
    <p:sldId id="1578" r:id="rId57"/>
    <p:sldId id="1579" r:id="rId58"/>
    <p:sldId id="1494" r:id="rId59"/>
    <p:sldId id="1583" r:id="rId60"/>
    <p:sldId id="1580" r:id="rId61"/>
    <p:sldId id="1392" r:id="rId6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chine Learning, Analytics &amp; Data Science Conference Template" id="{E1C8FB21-FF75-44A0-8090-B2FB240B014B}">
          <p14:sldIdLst>
            <p14:sldId id="1486"/>
            <p14:sldId id="1375"/>
            <p14:sldId id="1379"/>
            <p14:sldId id="1489"/>
            <p14:sldId id="1510"/>
            <p14:sldId id="1511"/>
            <p14:sldId id="1513"/>
            <p14:sldId id="1514"/>
            <p14:sldId id="1515"/>
            <p14:sldId id="1557"/>
            <p14:sldId id="1558"/>
            <p14:sldId id="1559"/>
            <p14:sldId id="1560"/>
            <p14:sldId id="1561"/>
            <p14:sldId id="1562"/>
            <p14:sldId id="1523"/>
            <p14:sldId id="1522"/>
            <p14:sldId id="1490"/>
            <p14:sldId id="1517"/>
            <p14:sldId id="1518"/>
            <p14:sldId id="1519"/>
            <p14:sldId id="1520"/>
            <p14:sldId id="1492"/>
            <p14:sldId id="1525"/>
            <p14:sldId id="1528"/>
            <p14:sldId id="1581"/>
            <p14:sldId id="1526"/>
            <p14:sldId id="1531"/>
            <p14:sldId id="1534"/>
            <p14:sldId id="1535"/>
            <p14:sldId id="1537"/>
            <p14:sldId id="1584"/>
            <p14:sldId id="1540"/>
            <p14:sldId id="1541"/>
            <p14:sldId id="1542"/>
            <p14:sldId id="1543"/>
            <p14:sldId id="1493"/>
            <p14:sldId id="1563"/>
            <p14:sldId id="1564"/>
            <p14:sldId id="1565"/>
            <p14:sldId id="1566"/>
            <p14:sldId id="1567"/>
            <p14:sldId id="1568"/>
            <p14:sldId id="1569"/>
            <p14:sldId id="1570"/>
            <p14:sldId id="1571"/>
            <p14:sldId id="1572"/>
            <p14:sldId id="1573"/>
            <p14:sldId id="1574"/>
            <p14:sldId id="1575"/>
            <p14:sldId id="1576"/>
            <p14:sldId id="1577"/>
            <p14:sldId id="1578"/>
            <p14:sldId id="1579"/>
            <p14:sldId id="1494"/>
            <p14:sldId id="1583"/>
            <p14:sldId id="1580"/>
            <p14:sldId id="139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Xinwei Xue" initials="XX" lastIdx="11" clrIdx="4">
    <p:extLst>
      <p:ext uri="{19B8F6BF-5375-455C-9EA6-DF929625EA0E}">
        <p15:presenceInfo xmlns:p15="http://schemas.microsoft.com/office/powerpoint/2012/main" userId="S-1-5-21-2127521184-1604012920-1887927527-14693169" providerId="AD"/>
      </p:ext>
    </p:extLst>
  </p:cmAuthor>
  <p:cmAuthor id="5" name="Michael Helbraun" initials="MH" lastIdx="12" clrIdx="5">
    <p:extLst>
      <p:ext uri="{19B8F6BF-5375-455C-9EA6-DF929625EA0E}">
        <p15:presenceInfo xmlns:p15="http://schemas.microsoft.com/office/powerpoint/2012/main" userId="S-1-5-21-124525095-708259637-1543119021-1521733" providerId="AD"/>
      </p:ext>
    </p:extLst>
  </p:cmAuthor>
  <p:cmAuthor id="6" name="Nagesh Pabbisetty" initials="NP" lastIdx="2" clrIdx="6">
    <p:extLst>
      <p:ext uri="{19B8F6BF-5375-455C-9EA6-DF929625EA0E}">
        <p15:presenceInfo xmlns:p15="http://schemas.microsoft.com/office/powerpoint/2012/main" userId="S-1-5-21-2146773085-903363285-719344707-27844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E6E6E6"/>
    <a:srgbClr val="353535"/>
    <a:srgbClr val="00B294"/>
    <a:srgbClr val="282828"/>
    <a:srgbClr val="FF8C00"/>
    <a:srgbClr val="525252"/>
    <a:srgbClr val="00BCF2"/>
    <a:srgbClr val="505050"/>
    <a:srgbClr val="D2D2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720" y="78"/>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notesMaster" Target="notesMasters/notesMaster1.xml"/><Relationship Id="rId68"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handoutMaster" Target="handoutMasters/handoutMaster1.xml"/><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s>
</file>

<file path=ppt/charts/_rels/chart1.xml.rels><?xml version="1.0" encoding="UTF-8" standalone="yes"?>
<Relationships xmlns="http://schemas.openxmlformats.org/package/2006/relationships"><Relationship Id="rId3" Type="http://schemas.openxmlformats.org/officeDocument/2006/relationships/oleObject" Target="https://microsoft-my.sharepoint.com/personal/sumitk_microsoft_com/Documents/R/PerfScaleWorkShee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microsoft-my.sharepoint.com/personal/sumitk_microsoft_com/Documents/R/PerfScaleWorkSheet.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microsoft-my.sharepoint.com/personal/sumitk_microsoft_com/Documents/R/PerfScaleWorkSheet.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HDInsight</a:t>
            </a:r>
            <a:r>
              <a:rPr lang="en-US" baseline="0" dirty="0"/>
              <a:t> - </a:t>
            </a:r>
            <a:r>
              <a:rPr lang="en-US" dirty="0"/>
              <a:t>Logistic Regression Comparisons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'HDI (3)'!$A$23</c:f>
              <c:strCache>
                <c:ptCount val="1"/>
                <c:pt idx="0">
                  <c:v>Cran R glm</c:v>
                </c:pt>
              </c:strCache>
            </c:strRef>
          </c:tx>
          <c:spPr>
            <a:ln w="28575" cap="rnd">
              <a:solidFill>
                <a:schemeClr val="accent6"/>
              </a:solidFill>
              <a:round/>
            </a:ln>
            <a:effectLst/>
          </c:spPr>
          <c:marker>
            <c:symbol val="none"/>
          </c:marker>
          <c:cat>
            <c:numRef>
              <c:f>'HDI (3)'!$B$22:$G$22</c:f>
              <c:numCache>
                <c:formatCode>0.00</c:formatCode>
                <c:ptCount val="6"/>
                <c:pt idx="0">
                  <c:v>0.48</c:v>
                </c:pt>
                <c:pt idx="1">
                  <c:v>0.95</c:v>
                </c:pt>
                <c:pt idx="2">
                  <c:v>1.47</c:v>
                </c:pt>
                <c:pt idx="3">
                  <c:v>1.97</c:v>
                </c:pt>
                <c:pt idx="4">
                  <c:v>2.4900000000000002</c:v>
                </c:pt>
                <c:pt idx="5">
                  <c:v>3.02</c:v>
                </c:pt>
              </c:numCache>
            </c:numRef>
          </c:cat>
          <c:val>
            <c:numRef>
              <c:f>'HDI (3)'!$B$23:$G$23</c:f>
              <c:numCache>
                <c:formatCode>General</c:formatCode>
                <c:ptCount val="6"/>
                <c:pt idx="0">
                  <c:v>1</c:v>
                </c:pt>
                <c:pt idx="1">
                  <c:v>1</c:v>
                </c:pt>
                <c:pt idx="2">
                  <c:v>1</c:v>
                </c:pt>
                <c:pt idx="3">
                  <c:v>1</c:v>
                </c:pt>
                <c:pt idx="4">
                  <c:v>1</c:v>
                </c:pt>
                <c:pt idx="5">
                  <c:v>1</c:v>
                </c:pt>
              </c:numCache>
            </c:numRef>
          </c:val>
          <c:smooth val="0"/>
          <c:extLst>
            <c:ext xmlns:c16="http://schemas.microsoft.com/office/drawing/2014/chart" uri="{C3380CC4-5D6E-409C-BE32-E72D297353CC}">
              <c16:uniqueId val="{00000000-1549-470F-BA71-C5E75BD69971}"/>
            </c:ext>
          </c:extLst>
        </c:ser>
        <c:ser>
          <c:idx val="4"/>
          <c:order val="1"/>
          <c:tx>
            <c:strRef>
              <c:f>'HDI (3)'!$A$27</c:f>
              <c:strCache>
                <c:ptCount val="1"/>
                <c:pt idx="0">
                  <c:v>rxLogit with Spark CC in HDI</c:v>
                </c:pt>
              </c:strCache>
            </c:strRef>
          </c:tx>
          <c:spPr>
            <a:ln w="28575" cap="rnd">
              <a:solidFill>
                <a:schemeClr val="accent5">
                  <a:lumMod val="60000"/>
                </a:schemeClr>
              </a:solidFill>
              <a:round/>
            </a:ln>
            <a:effectLst/>
          </c:spPr>
          <c:marker>
            <c:symbol val="none"/>
          </c:marker>
          <c:cat>
            <c:numRef>
              <c:f>'HDI (3)'!$B$22:$G$22</c:f>
              <c:numCache>
                <c:formatCode>0.00</c:formatCode>
                <c:ptCount val="6"/>
                <c:pt idx="0">
                  <c:v>0.48</c:v>
                </c:pt>
                <c:pt idx="1">
                  <c:v>0.95</c:v>
                </c:pt>
                <c:pt idx="2">
                  <c:v>1.47</c:v>
                </c:pt>
                <c:pt idx="3">
                  <c:v>1.97</c:v>
                </c:pt>
                <c:pt idx="4">
                  <c:v>2.4900000000000002</c:v>
                </c:pt>
                <c:pt idx="5">
                  <c:v>3.02</c:v>
                </c:pt>
              </c:numCache>
            </c:numRef>
          </c:cat>
          <c:val>
            <c:numRef>
              <c:f>'HDI (3)'!$B$27:$G$27</c:f>
              <c:numCache>
                <c:formatCode>General</c:formatCode>
                <c:ptCount val="6"/>
                <c:pt idx="0">
                  <c:v>15.104504461478458</c:v>
                </c:pt>
                <c:pt idx="1">
                  <c:v>22.617728100627367</c:v>
                </c:pt>
                <c:pt idx="2">
                  <c:v>40.275254642568783</c:v>
                </c:pt>
                <c:pt idx="3">
                  <c:v>51.693230556971891</c:v>
                </c:pt>
                <c:pt idx="4">
                  <c:v>88.077294054177784</c:v>
                </c:pt>
                <c:pt idx="5">
                  <c:v>122.33951250488472</c:v>
                </c:pt>
              </c:numCache>
            </c:numRef>
          </c:val>
          <c:smooth val="0"/>
          <c:extLst>
            <c:ext xmlns:c16="http://schemas.microsoft.com/office/drawing/2014/chart" uri="{C3380CC4-5D6E-409C-BE32-E72D297353CC}">
              <c16:uniqueId val="{00000004-1549-470F-BA71-C5E75BD69971}"/>
            </c:ext>
          </c:extLst>
        </c:ser>
        <c:dLbls>
          <c:showLegendKey val="0"/>
          <c:showVal val="0"/>
          <c:showCatName val="0"/>
          <c:showSerName val="0"/>
          <c:showPercent val="0"/>
          <c:showBubbleSize val="0"/>
        </c:dLbls>
        <c:smooth val="0"/>
        <c:axId val="396827752"/>
        <c:axId val="396841080"/>
      </c:lineChart>
      <c:catAx>
        <c:axId val="39682775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Numbe</a:t>
                </a:r>
                <a:r>
                  <a:rPr lang="en-US" baseline="0" dirty="0"/>
                  <a:t>r of rows (millions)</a:t>
                </a:r>
                <a:endParaRPr lang="en-US"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6841080"/>
        <c:crosses val="autoZero"/>
        <c:auto val="1"/>
        <c:lblAlgn val="ctr"/>
        <c:lblOffset val="100"/>
        <c:noMultiLvlLbl val="0"/>
      </c:catAx>
      <c:valAx>
        <c:axId val="39684108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dirty="0"/>
                  <a:t>Times  faster than CRAN</a:t>
                </a:r>
                <a:r>
                  <a:rPr lang="en-US" sz="900" baseline="0" dirty="0"/>
                  <a:t> R</a:t>
                </a:r>
                <a:endParaRPr lang="en-US" sz="900"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6827752"/>
        <c:crosses val="autoZero"/>
        <c:crossBetween val="between"/>
        <c:majorUnit val="10"/>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rxLogit</a:t>
            </a:r>
            <a:r>
              <a:rPr lang="en-US" baseline="0" dirty="0"/>
              <a:t> in </a:t>
            </a:r>
            <a:r>
              <a:rPr lang="en-US" dirty="0"/>
              <a:t>HDInsight</a:t>
            </a:r>
          </a:p>
        </c:rich>
      </c:tx>
      <c:layout>
        <c:manualLayout>
          <c:xMode val="edge"/>
          <c:yMode val="edge"/>
          <c:x val="0.31197157855445812"/>
          <c:y val="2.7451840701652547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'HDI (3)'!$A$8</c:f>
              <c:strCache>
                <c:ptCount val="1"/>
                <c:pt idx="0">
                  <c:v>rxLogit with Local CC (HDI edge node)</c:v>
                </c:pt>
              </c:strCache>
            </c:strRef>
          </c:tx>
          <c:spPr>
            <a:ln w="28575" cap="rnd">
              <a:solidFill>
                <a:schemeClr val="accent6"/>
              </a:solidFill>
              <a:round/>
            </a:ln>
            <a:effectLst/>
          </c:spPr>
          <c:marker>
            <c:symbol val="none"/>
          </c:marker>
          <c:cat>
            <c:numRef>
              <c:f>'HDI (3)'!$B$7:$AF$7</c:f>
              <c:numCache>
                <c:formatCode>0.00</c:formatCode>
                <c:ptCount val="31"/>
                <c:pt idx="0">
                  <c:v>0.48</c:v>
                </c:pt>
                <c:pt idx="1">
                  <c:v>0.95</c:v>
                </c:pt>
                <c:pt idx="2">
                  <c:v>1.47</c:v>
                </c:pt>
                <c:pt idx="3">
                  <c:v>1.97</c:v>
                </c:pt>
                <c:pt idx="4">
                  <c:v>2.4900000000000002</c:v>
                </c:pt>
                <c:pt idx="5">
                  <c:v>3.02</c:v>
                </c:pt>
                <c:pt idx="6">
                  <c:v>3.56</c:v>
                </c:pt>
                <c:pt idx="7">
                  <c:v>4.0999999999999996</c:v>
                </c:pt>
                <c:pt idx="8">
                  <c:v>4.59</c:v>
                </c:pt>
                <c:pt idx="9">
                  <c:v>5.1100000000000003</c:v>
                </c:pt>
                <c:pt idx="10">
                  <c:v>5.6</c:v>
                </c:pt>
                <c:pt idx="11">
                  <c:v>6.09</c:v>
                </c:pt>
                <c:pt idx="12">
                  <c:v>6.51</c:v>
                </c:pt>
                <c:pt idx="13">
                  <c:v>11.55</c:v>
                </c:pt>
                <c:pt idx="14">
                  <c:v>16.82</c:v>
                </c:pt>
                <c:pt idx="15">
                  <c:v>21.9</c:v>
                </c:pt>
                <c:pt idx="16">
                  <c:v>26.99</c:v>
                </c:pt>
                <c:pt idx="17">
                  <c:v>32.06</c:v>
                </c:pt>
                <c:pt idx="18">
                  <c:v>37.24</c:v>
                </c:pt>
                <c:pt idx="19">
                  <c:v>42.57</c:v>
                </c:pt>
                <c:pt idx="20">
                  <c:v>47.92</c:v>
                </c:pt>
                <c:pt idx="21">
                  <c:v>53.33</c:v>
                </c:pt>
                <c:pt idx="22">
                  <c:v>58.72</c:v>
                </c:pt>
                <c:pt idx="23">
                  <c:v>64.239999999999995</c:v>
                </c:pt>
                <c:pt idx="24">
                  <c:v>69.930000000000007</c:v>
                </c:pt>
                <c:pt idx="25">
                  <c:v>75.900000000000006</c:v>
                </c:pt>
                <c:pt idx="26">
                  <c:v>81.17</c:v>
                </c:pt>
                <c:pt idx="27">
                  <c:v>87.66</c:v>
                </c:pt>
                <c:pt idx="28">
                  <c:v>94.78</c:v>
                </c:pt>
                <c:pt idx="29">
                  <c:v>101.93</c:v>
                </c:pt>
                <c:pt idx="30">
                  <c:v>109.07</c:v>
                </c:pt>
              </c:numCache>
            </c:numRef>
          </c:cat>
          <c:val>
            <c:numRef>
              <c:f>'HDI (3)'!$B$8:$AF$8</c:f>
              <c:numCache>
                <c:formatCode>General</c:formatCode>
                <c:ptCount val="31"/>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numCache>
            </c:numRef>
          </c:val>
          <c:smooth val="0"/>
          <c:extLst>
            <c:ext xmlns:c16="http://schemas.microsoft.com/office/drawing/2014/chart" uri="{C3380CC4-5D6E-409C-BE32-E72D297353CC}">
              <c16:uniqueId val="{00000000-9AEF-4955-B28F-9648A7E451FB}"/>
            </c:ext>
          </c:extLst>
        </c:ser>
        <c:ser>
          <c:idx val="1"/>
          <c:order val="1"/>
          <c:tx>
            <c:strRef>
              <c:f>'HDI (3)'!$A$9</c:f>
              <c:strCache>
                <c:ptCount val="1"/>
                <c:pt idx="0">
                  <c:v>rxLogit with MR CC in HDI</c:v>
                </c:pt>
              </c:strCache>
            </c:strRef>
          </c:tx>
          <c:spPr>
            <a:ln w="28575" cap="rnd">
              <a:solidFill>
                <a:schemeClr val="accent5"/>
              </a:solidFill>
              <a:round/>
            </a:ln>
            <a:effectLst/>
          </c:spPr>
          <c:marker>
            <c:symbol val="none"/>
          </c:marker>
          <c:cat>
            <c:numRef>
              <c:f>'HDI (3)'!$B$7:$AF$7</c:f>
              <c:numCache>
                <c:formatCode>0.00</c:formatCode>
                <c:ptCount val="31"/>
                <c:pt idx="0">
                  <c:v>0.48</c:v>
                </c:pt>
                <c:pt idx="1">
                  <c:v>0.95</c:v>
                </c:pt>
                <c:pt idx="2">
                  <c:v>1.47</c:v>
                </c:pt>
                <c:pt idx="3">
                  <c:v>1.97</c:v>
                </c:pt>
                <c:pt idx="4">
                  <c:v>2.4900000000000002</c:v>
                </c:pt>
                <c:pt idx="5">
                  <c:v>3.02</c:v>
                </c:pt>
                <c:pt idx="6">
                  <c:v>3.56</c:v>
                </c:pt>
                <c:pt idx="7">
                  <c:v>4.0999999999999996</c:v>
                </c:pt>
                <c:pt idx="8">
                  <c:v>4.59</c:v>
                </c:pt>
                <c:pt idx="9">
                  <c:v>5.1100000000000003</c:v>
                </c:pt>
                <c:pt idx="10">
                  <c:v>5.6</c:v>
                </c:pt>
                <c:pt idx="11">
                  <c:v>6.09</c:v>
                </c:pt>
                <c:pt idx="12">
                  <c:v>6.51</c:v>
                </c:pt>
                <c:pt idx="13">
                  <c:v>11.55</c:v>
                </c:pt>
                <c:pt idx="14">
                  <c:v>16.82</c:v>
                </c:pt>
                <c:pt idx="15">
                  <c:v>21.9</c:v>
                </c:pt>
                <c:pt idx="16">
                  <c:v>26.99</c:v>
                </c:pt>
                <c:pt idx="17">
                  <c:v>32.06</c:v>
                </c:pt>
                <c:pt idx="18">
                  <c:v>37.24</c:v>
                </c:pt>
                <c:pt idx="19">
                  <c:v>42.57</c:v>
                </c:pt>
                <c:pt idx="20">
                  <c:v>47.92</c:v>
                </c:pt>
                <c:pt idx="21">
                  <c:v>53.33</c:v>
                </c:pt>
                <c:pt idx="22">
                  <c:v>58.72</c:v>
                </c:pt>
                <c:pt idx="23">
                  <c:v>64.239999999999995</c:v>
                </c:pt>
                <c:pt idx="24">
                  <c:v>69.930000000000007</c:v>
                </c:pt>
                <c:pt idx="25">
                  <c:v>75.900000000000006</c:v>
                </c:pt>
                <c:pt idx="26">
                  <c:v>81.17</c:v>
                </c:pt>
                <c:pt idx="27">
                  <c:v>87.66</c:v>
                </c:pt>
                <c:pt idx="28">
                  <c:v>94.78</c:v>
                </c:pt>
                <c:pt idx="29">
                  <c:v>101.93</c:v>
                </c:pt>
                <c:pt idx="30">
                  <c:v>109.07</c:v>
                </c:pt>
              </c:numCache>
            </c:numRef>
          </c:cat>
          <c:val>
            <c:numRef>
              <c:f>'HDI (3)'!$B$9:$AF$9</c:f>
              <c:numCache>
                <c:formatCode>General</c:formatCode>
                <c:ptCount val="31"/>
                <c:pt idx="0">
                  <c:v>0.13103946883584311</c:v>
                </c:pt>
                <c:pt idx="1">
                  <c:v>0.23488616763167122</c:v>
                </c:pt>
                <c:pt idx="2">
                  <c:v>0.32238638173831685</c:v>
                </c:pt>
                <c:pt idx="3">
                  <c:v>0.42464421715241235</c:v>
                </c:pt>
                <c:pt idx="4">
                  <c:v>0.47273527611862842</c:v>
                </c:pt>
                <c:pt idx="5">
                  <c:v>0.56917149592639305</c:v>
                </c:pt>
                <c:pt idx="6">
                  <c:v>0.65739226274210838</c:v>
                </c:pt>
                <c:pt idx="7">
                  <c:v>0.7180334982063542</c:v>
                </c:pt>
                <c:pt idx="8">
                  <c:v>0.79530066649598208</c:v>
                </c:pt>
                <c:pt idx="9">
                  <c:v>0.88848430969859304</c:v>
                </c:pt>
                <c:pt idx="10">
                  <c:v>0.95865309859316983</c:v>
                </c:pt>
                <c:pt idx="11">
                  <c:v>1.0074050097027314</c:v>
                </c:pt>
                <c:pt idx="12">
                  <c:v>1.0605969399717643</c:v>
                </c:pt>
                <c:pt idx="13">
                  <c:v>1.7970228363234682</c:v>
                </c:pt>
                <c:pt idx="14">
                  <c:v>2.0411693439510525</c:v>
                </c:pt>
                <c:pt idx="15">
                  <c:v>2.3325970130292548</c:v>
                </c:pt>
                <c:pt idx="16">
                  <c:v>2.5524424862993622</c:v>
                </c:pt>
                <c:pt idx="17">
                  <c:v>2.7225011283546854</c:v>
                </c:pt>
                <c:pt idx="18">
                  <c:v>2.872752808734401</c:v>
                </c:pt>
                <c:pt idx="19">
                  <c:v>2.8580778768265471</c:v>
                </c:pt>
                <c:pt idx="20">
                  <c:v>2.9401988978653542</c:v>
                </c:pt>
                <c:pt idx="21">
                  <c:v>3.0107421456759158</c:v>
                </c:pt>
                <c:pt idx="22">
                  <c:v>3.1639856800169159</c:v>
                </c:pt>
                <c:pt idx="23">
                  <c:v>3.2355188433614059</c:v>
                </c:pt>
                <c:pt idx="24">
                  <c:v>3.2839722969972316</c:v>
                </c:pt>
                <c:pt idx="25">
                  <c:v>3.2831869828677682</c:v>
                </c:pt>
                <c:pt idx="26">
                  <c:v>3.3095768557943033</c:v>
                </c:pt>
                <c:pt idx="27">
                  <c:v>3.5274886774278347</c:v>
                </c:pt>
                <c:pt idx="28">
                  <c:v>3.5637857206541832</c:v>
                </c:pt>
                <c:pt idx="29">
                  <c:v>3.6405475510255436</c:v>
                </c:pt>
                <c:pt idx="30">
                  <c:v>3.6842967899696908</c:v>
                </c:pt>
              </c:numCache>
            </c:numRef>
          </c:val>
          <c:smooth val="0"/>
          <c:extLst>
            <c:ext xmlns:c16="http://schemas.microsoft.com/office/drawing/2014/chart" uri="{C3380CC4-5D6E-409C-BE32-E72D297353CC}">
              <c16:uniqueId val="{00000001-9AEF-4955-B28F-9648A7E451FB}"/>
            </c:ext>
          </c:extLst>
        </c:ser>
        <c:ser>
          <c:idx val="2"/>
          <c:order val="2"/>
          <c:tx>
            <c:strRef>
              <c:f>'HDI (3)'!$A$10</c:f>
              <c:strCache>
                <c:ptCount val="1"/>
                <c:pt idx="0">
                  <c:v>rxLogit with Spark CC in HDI</c:v>
                </c:pt>
              </c:strCache>
            </c:strRef>
          </c:tx>
          <c:spPr>
            <a:ln w="28575" cap="rnd">
              <a:solidFill>
                <a:schemeClr val="accent4"/>
              </a:solidFill>
              <a:round/>
            </a:ln>
            <a:effectLst/>
          </c:spPr>
          <c:marker>
            <c:symbol val="none"/>
          </c:marker>
          <c:cat>
            <c:numRef>
              <c:f>'HDI (3)'!$B$7:$AF$7</c:f>
              <c:numCache>
                <c:formatCode>0.00</c:formatCode>
                <c:ptCount val="31"/>
                <c:pt idx="0">
                  <c:v>0.48</c:v>
                </c:pt>
                <c:pt idx="1">
                  <c:v>0.95</c:v>
                </c:pt>
                <c:pt idx="2">
                  <c:v>1.47</c:v>
                </c:pt>
                <c:pt idx="3">
                  <c:v>1.97</c:v>
                </c:pt>
                <c:pt idx="4">
                  <c:v>2.4900000000000002</c:v>
                </c:pt>
                <c:pt idx="5">
                  <c:v>3.02</c:v>
                </c:pt>
                <c:pt idx="6">
                  <c:v>3.56</c:v>
                </c:pt>
                <c:pt idx="7">
                  <c:v>4.0999999999999996</c:v>
                </c:pt>
                <c:pt idx="8">
                  <c:v>4.59</c:v>
                </c:pt>
                <c:pt idx="9">
                  <c:v>5.1100000000000003</c:v>
                </c:pt>
                <c:pt idx="10">
                  <c:v>5.6</c:v>
                </c:pt>
                <c:pt idx="11">
                  <c:v>6.09</c:v>
                </c:pt>
                <c:pt idx="12">
                  <c:v>6.51</c:v>
                </c:pt>
                <c:pt idx="13">
                  <c:v>11.55</c:v>
                </c:pt>
                <c:pt idx="14">
                  <c:v>16.82</c:v>
                </c:pt>
                <c:pt idx="15">
                  <c:v>21.9</c:v>
                </c:pt>
                <c:pt idx="16">
                  <c:v>26.99</c:v>
                </c:pt>
                <c:pt idx="17">
                  <c:v>32.06</c:v>
                </c:pt>
                <c:pt idx="18">
                  <c:v>37.24</c:v>
                </c:pt>
                <c:pt idx="19">
                  <c:v>42.57</c:v>
                </c:pt>
                <c:pt idx="20">
                  <c:v>47.92</c:v>
                </c:pt>
                <c:pt idx="21">
                  <c:v>53.33</c:v>
                </c:pt>
                <c:pt idx="22">
                  <c:v>58.72</c:v>
                </c:pt>
                <c:pt idx="23">
                  <c:v>64.239999999999995</c:v>
                </c:pt>
                <c:pt idx="24">
                  <c:v>69.930000000000007</c:v>
                </c:pt>
                <c:pt idx="25">
                  <c:v>75.900000000000006</c:v>
                </c:pt>
                <c:pt idx="26">
                  <c:v>81.17</c:v>
                </c:pt>
                <c:pt idx="27">
                  <c:v>87.66</c:v>
                </c:pt>
                <c:pt idx="28">
                  <c:v>94.78</c:v>
                </c:pt>
                <c:pt idx="29">
                  <c:v>101.93</c:v>
                </c:pt>
                <c:pt idx="30">
                  <c:v>109.07</c:v>
                </c:pt>
              </c:numCache>
            </c:numRef>
          </c:cat>
          <c:val>
            <c:numRef>
              <c:f>'HDI (3)'!$B$10:$AF$10</c:f>
              <c:numCache>
                <c:formatCode>General</c:formatCode>
                <c:ptCount val="31"/>
                <c:pt idx="0">
                  <c:v>0.59728092588612691</c:v>
                </c:pt>
                <c:pt idx="1">
                  <c:v>1.0218098603608514</c:v>
                </c:pt>
                <c:pt idx="2">
                  <c:v>1.3669259673312217</c:v>
                </c:pt>
                <c:pt idx="3">
                  <c:v>1.7785009447826998</c:v>
                </c:pt>
                <c:pt idx="4">
                  <c:v>2.1595089015677877</c:v>
                </c:pt>
                <c:pt idx="5">
                  <c:v>2.6122753028526766</c:v>
                </c:pt>
                <c:pt idx="6">
                  <c:v>2.8695876050969122</c:v>
                </c:pt>
                <c:pt idx="7">
                  <c:v>3.0153187702608215</c:v>
                </c:pt>
                <c:pt idx="8">
                  <c:v>3.7426659204328159</c:v>
                </c:pt>
                <c:pt idx="9">
                  <c:v>4.136851687596284</c:v>
                </c:pt>
                <c:pt idx="10">
                  <c:v>4.5575125808770673</c:v>
                </c:pt>
                <c:pt idx="11">
                  <c:v>4.8680633678013896</c:v>
                </c:pt>
                <c:pt idx="12">
                  <c:v>4.9135100572388239</c:v>
                </c:pt>
                <c:pt idx="13">
                  <c:v>7.5816402862457721</c:v>
                </c:pt>
                <c:pt idx="14">
                  <c:v>8.5063774383023354</c:v>
                </c:pt>
                <c:pt idx="15">
                  <c:v>10.903009485587333</c:v>
                </c:pt>
                <c:pt idx="16">
                  <c:v>11.322187999030984</c:v>
                </c:pt>
                <c:pt idx="17">
                  <c:v>12.925402304805052</c:v>
                </c:pt>
                <c:pt idx="18">
                  <c:v>14.244808247533777</c:v>
                </c:pt>
                <c:pt idx="19">
                  <c:v>13.047036965422157</c:v>
                </c:pt>
                <c:pt idx="20">
                  <c:v>14.002330937537227</c:v>
                </c:pt>
                <c:pt idx="21">
                  <c:v>15.138167988833047</c:v>
                </c:pt>
                <c:pt idx="22">
                  <c:v>15.916891329305914</c:v>
                </c:pt>
                <c:pt idx="23">
                  <c:v>15.971606317333638</c:v>
                </c:pt>
                <c:pt idx="24">
                  <c:v>17.133523819625832</c:v>
                </c:pt>
                <c:pt idx="25">
                  <c:v>17.423690099114232</c:v>
                </c:pt>
                <c:pt idx="26">
                  <c:v>17.706363291217475</c:v>
                </c:pt>
                <c:pt idx="27">
                  <c:v>21.136708676038051</c:v>
                </c:pt>
                <c:pt idx="28">
                  <c:v>20.066016616088753</c:v>
                </c:pt>
                <c:pt idx="29">
                  <c:v>22.731469337135596</c:v>
                </c:pt>
                <c:pt idx="30">
                  <c:v>23.796034059669001</c:v>
                </c:pt>
              </c:numCache>
            </c:numRef>
          </c:val>
          <c:smooth val="0"/>
          <c:extLst>
            <c:ext xmlns:c16="http://schemas.microsoft.com/office/drawing/2014/chart" uri="{C3380CC4-5D6E-409C-BE32-E72D297353CC}">
              <c16:uniqueId val="{00000002-9AEF-4955-B28F-9648A7E451FB}"/>
            </c:ext>
          </c:extLst>
        </c:ser>
        <c:dLbls>
          <c:showLegendKey val="0"/>
          <c:showVal val="0"/>
          <c:showCatName val="0"/>
          <c:showSerName val="0"/>
          <c:showPercent val="0"/>
          <c:showBubbleSize val="0"/>
        </c:dLbls>
        <c:smooth val="0"/>
        <c:axId val="437276712"/>
        <c:axId val="437275144"/>
      </c:lineChart>
      <c:catAx>
        <c:axId val="437276712"/>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Number of rows (millions)</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37275144"/>
        <c:crosses val="autoZero"/>
        <c:auto val="1"/>
        <c:lblAlgn val="ctr"/>
        <c:lblOffset val="100"/>
        <c:tickLblSkip val="5"/>
        <c:tickMarkSkip val="10"/>
        <c:noMultiLvlLbl val="0"/>
      </c:catAx>
      <c:valAx>
        <c:axId val="4372751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Times faster than local CC</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37276712"/>
        <c:crossesAt val="1"/>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rxLogit on a 100 node</a:t>
            </a:r>
            <a:r>
              <a:rPr lang="en-US" baseline="0" dirty="0"/>
              <a:t> HDInsight cluster</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'HDI (4)'!$B$38</c:f>
              <c:strCache>
                <c:ptCount val="1"/>
                <c:pt idx="0">
                  <c:v>Median Time</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'HDI (4)'!$A$39:$A$43</c:f>
              <c:numCache>
                <c:formatCode>0.00E+00</c:formatCode>
                <c:ptCount val="5"/>
                <c:pt idx="0">
                  <c:v>100000000</c:v>
                </c:pt>
                <c:pt idx="1">
                  <c:v>1010000000</c:v>
                </c:pt>
                <c:pt idx="2">
                  <c:v>3170000000</c:v>
                </c:pt>
                <c:pt idx="3">
                  <c:v>6340000000</c:v>
                </c:pt>
                <c:pt idx="4">
                  <c:v>12700000000</c:v>
                </c:pt>
              </c:numCache>
            </c:numRef>
          </c:xVal>
          <c:yVal>
            <c:numRef>
              <c:f>'HDI (4)'!$B$39:$B$43</c:f>
              <c:numCache>
                <c:formatCode>General</c:formatCode>
                <c:ptCount val="5"/>
                <c:pt idx="0">
                  <c:v>142.38800000000001</c:v>
                </c:pt>
                <c:pt idx="1">
                  <c:v>438.64149999999995</c:v>
                </c:pt>
                <c:pt idx="2">
                  <c:v>745</c:v>
                </c:pt>
                <c:pt idx="3">
                  <c:v>1102.5990000000002</c:v>
                </c:pt>
                <c:pt idx="4">
                  <c:v>1778.8320000000001</c:v>
                </c:pt>
              </c:numCache>
            </c:numRef>
          </c:yVal>
          <c:smooth val="0"/>
          <c:extLst>
            <c:ext xmlns:c16="http://schemas.microsoft.com/office/drawing/2014/chart" uri="{C3380CC4-5D6E-409C-BE32-E72D297353CC}">
              <c16:uniqueId val="{00000000-0748-446A-A52A-8352EB15526D}"/>
            </c:ext>
          </c:extLst>
        </c:ser>
        <c:dLbls>
          <c:showLegendKey val="0"/>
          <c:showVal val="0"/>
          <c:showCatName val="0"/>
          <c:showSerName val="0"/>
          <c:showPercent val="0"/>
          <c:showBubbleSize val="0"/>
        </c:dLbls>
        <c:axId val="437275536"/>
        <c:axId val="437276320"/>
      </c:scatterChart>
      <c:valAx>
        <c:axId val="437275536"/>
        <c:scaling>
          <c:orientation val="minMax"/>
          <c:max val="13000000000"/>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Number of rows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7276320"/>
        <c:crosses val="autoZero"/>
        <c:crossBetween val="midCat"/>
      </c:valAx>
      <c:valAx>
        <c:axId val="4372763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Time (seconds)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7275536"/>
        <c:crossesAt val="0"/>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5" dt="2016-06-23T09:23:36.283" idx="10">
    <p:pos x="7382" y="2104"/>
    <p:text>I have a hard time believing this - is this first run to first run, or was the data loaded into memory already for both.</p:text>
    <p:extLst mod="1">
      <p:ext uri="{C676402C-5697-4E1C-873F-D02D1690AC5C}">
        <p15:threadingInfo xmlns:p15="http://schemas.microsoft.com/office/powerpoint/2012/main" timeZoneBias="3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5" dt="2016-06-23T09:24:37.704" idx="11">
    <p:pos x="10" y="10"/>
    <p:text>These are far from the umbers I've recorded.  With the local CC is data also local or in WASB?</p:text>
    <p:extLst>
      <p:ext uri="{C676402C-5697-4E1C-873F-D02D1690AC5C}">
        <p15:threadingInfo xmlns:p15="http://schemas.microsoft.com/office/powerpoint/2012/main" timeZoneBias="3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6" dt="2016-04-25T18:17:05.319" idx="2">
    <p:pos x="10" y="10"/>
    <p:text>X axis: Could we use a different scale, rather than use exponents.  like "in millions" or something like that?</p:text>
    <p:extLst>
      <p:ext uri="{C676402C-5697-4E1C-873F-D02D1690AC5C}">
        <p15:threadingInfo xmlns:p15="http://schemas.microsoft.com/office/powerpoint/2012/main" timeZoneBias="420"/>
      </p:ext>
    </p:extLst>
  </p:cm>
  <p:cm authorId="5" dt="2016-06-23T09:25:46.236" idx="12">
    <p:pos x="106" y="106"/>
    <p:text>We need to understand the number of columns and if these are numeric or factors</p:text>
    <p:extLst>
      <p:ext uri="{C676402C-5697-4E1C-873F-D02D1690AC5C}">
        <p15:threadingInfo xmlns:p15="http://schemas.microsoft.com/office/powerpoint/2012/main" timeZoneBias="3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4" dt="2015-07-24T15:22:00.153" idx="9">
    <p:pos x="10" y="10"/>
    <p:text>asking why, why i am talking about this, why the audience care about this</p:text>
    <p:extLst>
      <p:ext uri="{C676402C-5697-4E1C-873F-D02D1690AC5C}">
        <p15:threadingInfo xmlns:p15="http://schemas.microsoft.com/office/powerpoint/2012/main" timeZoneBias="420"/>
      </p:ext>
    </p:extLst>
  </p:cm>
  <p:cm authorId="4" dt="2015-07-24T15:24:42.270" idx="10">
    <p:pos x="10" y="106"/>
    <p:text>customer facing tech consultants</p:text>
    <p:extLst>
      <p:ext uri="{C676402C-5697-4E1C-873F-D02D1690AC5C}">
        <p15:threadingInfo xmlns:p15="http://schemas.microsoft.com/office/powerpoint/2012/main" timeZoneBias="420">
          <p15:parentCm authorId="4" idx="9"/>
        </p15:threadingInfo>
      </p:ext>
    </p:extLst>
  </p:cm>
  <p:cm authorId="4" dt="2015-07-24T15:27:01.151" idx="11">
    <p:pos x="10" y="202"/>
    <p:text>deliver -- articulate more, clear;  speading loud, use extra volume</p:text>
    <p:extLst>
      <p:ext uri="{C676402C-5697-4E1C-873F-D02D1690AC5C}">
        <p15:threadingInfo xmlns:p15="http://schemas.microsoft.com/office/powerpoint/2012/main" timeZoneBias="420">
          <p15:parentCm authorId="4" idx="9"/>
        </p15:threadingInfo>
      </p:ext>
    </p:extLst>
  </p:cm>
</p:cmLst>
</file>

<file path=ppt/drawings/_rels/vmlDrawing1.vml.rels><?xml version="1.0" encoding="UTF-8" standalone="yes"?>
<Relationships xmlns="http://schemas.openxmlformats.org/package/2006/relationships"><Relationship Id="rId1" Type="http://schemas.openxmlformats.org/officeDocument/2006/relationships/image" Target="../media/image3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a:latin typeface="Segoe UI" pitchFamily="34" charset="0"/>
              </a:rPr>
              <a:t>Machine Learning, Analytics &amp; Data Science Conference</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11/17/2016 12:42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hdphoto1.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4.jpeg>
</file>

<file path=ppt/media/image5.jpeg>
</file>

<file path=ppt/media/image6.jp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a:t>Machine Learning, Analytics &amp; Data Science Conference</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11/17/2016 12:42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11/17/2016 12:42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1393527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239713" y="336550"/>
            <a:ext cx="7337426" cy="4127500"/>
          </a:xfrm>
        </p:spPr>
      </p:sp>
      <p:sp>
        <p:nvSpPr>
          <p:cNvPr id="3" name="Notizenplatzhalter 2"/>
          <p:cNvSpPr>
            <a:spLocks noGrp="1"/>
          </p:cNvSpPr>
          <p:nvPr>
            <p:ph type="body" idx="1"/>
          </p:nvPr>
        </p:nvSpPr>
        <p:spPr/>
        <p:txBody>
          <a:bodyPr/>
          <a:lstStyle/>
          <a:p>
            <a:r>
              <a:rPr lang="en-AU"/>
              <a:t>Work done in</a:t>
            </a:r>
            <a:r>
              <a:rPr lang="en-AU" baseline="0"/>
              <a:t> conjunction with major Teradata user and household name in silicon valley.</a:t>
            </a:r>
          </a:p>
          <a:p>
            <a:endParaRPr lang="en-AU" baseline="0"/>
          </a:p>
          <a:p>
            <a:r>
              <a:rPr lang="en-AU" baseline="0"/>
              <a:t>Chart shows results of moving R algorithm execution inside Teradata EDW – achieving combined benefits from scaling computation and slashing data movement.</a:t>
            </a:r>
            <a:endParaRPr lang="en-AU"/>
          </a:p>
        </p:txBody>
      </p:sp>
      <p:sp>
        <p:nvSpPr>
          <p:cNvPr id="4" name="Foliennummernplatzhalter 3"/>
          <p:cNvSpPr>
            <a:spLocks noGrp="1"/>
          </p:cNvSpPr>
          <p:nvPr>
            <p:ph type="sldNum" sz="quarter" idx="10"/>
          </p:nvPr>
        </p:nvSpPr>
        <p:spPr/>
        <p:txBody>
          <a:bodyPr/>
          <a:lstStyle/>
          <a:p>
            <a:pPr>
              <a:defRPr/>
            </a:pPr>
            <a:fld id="{BA44FAA9-51FA-4F6B-AC6F-9EF5239E7D33}" type="slidenum">
              <a:rPr lang="de-DE" smtClean="0"/>
              <a:pPr>
                <a:defRPr/>
              </a:pPr>
              <a:t>12</a:t>
            </a:fld>
            <a:endParaRPr lang="de-DE"/>
          </a:p>
        </p:txBody>
      </p:sp>
    </p:spTree>
    <p:extLst>
      <p:ext uri="{BB962C8B-B14F-4D97-AF65-F5344CB8AC3E}">
        <p14:creationId xmlns:p14="http://schemas.microsoft.com/office/powerpoint/2010/main" val="19766302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a:t>Slide Objective</a:t>
            </a:r>
          </a:p>
          <a:p>
            <a:pPr marL="171450" indent="-171450">
              <a:buFont typeface="Arial" panose="020B0604020202020204" pitchFamily="34" charset="0"/>
              <a:buChar char="•"/>
            </a:pPr>
            <a:r>
              <a:rPr lang="en-US" sz="900" b="0"/>
              <a:t>Dig into a less</a:t>
            </a:r>
            <a:r>
              <a:rPr lang="en-US" sz="900" b="0" baseline="0"/>
              <a:t> than straightforward comparison of open source R (CRAN-R) to a configuration of R Server with Spark</a:t>
            </a:r>
          </a:p>
          <a:p>
            <a:pPr marL="171450" indent="-171450">
              <a:buFont typeface="Arial" panose="020B0604020202020204" pitchFamily="34" charset="0"/>
              <a:buChar char="•"/>
            </a:pPr>
            <a:r>
              <a:rPr lang="en-US" sz="900" b="0" baseline="0"/>
              <a:t>Give you an opportunity to remind users that open source R can’t handle data larger than one machine.</a:t>
            </a:r>
          </a:p>
          <a:p>
            <a:pPr marL="171450" indent="-171450">
              <a:buFont typeface="Arial" panose="020B0604020202020204" pitchFamily="34" charset="0"/>
              <a:buChar char="•"/>
            </a:pPr>
            <a:endParaRPr lang="en-US" sz="900" b="0"/>
          </a:p>
          <a:p>
            <a:r>
              <a:rPr lang="en-US" sz="900" b="1"/>
              <a:t>Talking Points</a:t>
            </a:r>
          </a:p>
          <a:p>
            <a:pPr marL="171450" indent="-171450" defTabSz="932472" fontAlgn="base">
              <a:lnSpc>
                <a:spcPct val="90000"/>
              </a:lnSpc>
              <a:spcBef>
                <a:spcPct val="0"/>
              </a:spcBef>
              <a:spcAft>
                <a:spcPct val="0"/>
              </a:spcAft>
              <a:buFont typeface="Arial" panose="020B0604020202020204" pitchFamily="34" charset="0"/>
              <a:buChar char="•"/>
            </a:pPr>
            <a:r>
              <a:rPr lang="en-US" sz="900" b="0">
                <a:gradFill>
                  <a:gsLst>
                    <a:gs pos="0">
                      <a:srgbClr val="FFFFFF"/>
                    </a:gs>
                    <a:gs pos="100000">
                      <a:srgbClr val="FFFFFF"/>
                    </a:gs>
                  </a:gsLst>
                  <a:lin ang="5400000" scaled="0"/>
                </a:gradFill>
                <a:ea typeface="Segoe UI" pitchFamily="34" charset="0"/>
                <a:cs typeface="Segoe UI" pitchFamily="34" charset="0"/>
              </a:rPr>
              <a:t>We</a:t>
            </a:r>
            <a:r>
              <a:rPr lang="en-US" sz="900" b="0" baseline="0">
                <a:gradFill>
                  <a:gsLst>
                    <a:gs pos="0">
                      <a:srgbClr val="FFFFFF"/>
                    </a:gs>
                    <a:gs pos="100000">
                      <a:srgbClr val="FFFFFF"/>
                    </a:gs>
                  </a:gsLst>
                  <a:lin ang="5400000" scaled="0"/>
                </a:gradFill>
                <a:ea typeface="Segoe UI" pitchFamily="34" charset="0"/>
                <a:cs typeface="Segoe UI" pitchFamily="34" charset="0"/>
              </a:rPr>
              <a:t> set forth to roughly compare CRAN-R to R Server with Hadoop and Spark</a:t>
            </a:r>
          </a:p>
          <a:p>
            <a:pPr marL="171450"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As you know, this comparison is naturally “apples to oranges” because:</a:t>
            </a:r>
          </a:p>
          <a:p>
            <a:pPr marL="388712" lvl="1"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CRAN-R isn’t designed to run on multiple CPUs and not generally larger than available memory.</a:t>
            </a:r>
          </a:p>
          <a:p>
            <a:pPr marL="388712" lvl="1"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Spark isn’t designed to run on one CPU.  While it will run there, that is not what it is designed for.</a:t>
            </a:r>
          </a:p>
          <a:p>
            <a:pPr marL="388712" lvl="1"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So, we compared one node of R to 5 nodes of Spark.</a:t>
            </a:r>
          </a:p>
          <a:p>
            <a:pPr marL="388712" lvl="1"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Pitting open source CRAN GLM to </a:t>
            </a:r>
            <a:r>
              <a:rPr lang="en-US" sz="900" b="0" baseline="0" err="1">
                <a:gradFill>
                  <a:gsLst>
                    <a:gs pos="0">
                      <a:srgbClr val="FFFFFF"/>
                    </a:gs>
                    <a:gs pos="100000">
                      <a:srgbClr val="FFFFFF"/>
                    </a:gs>
                  </a:gsLst>
                  <a:lin ang="5400000" scaled="0"/>
                </a:gradFill>
                <a:ea typeface="Segoe UI" pitchFamily="34" charset="0"/>
                <a:cs typeface="Segoe UI" pitchFamily="34" charset="0"/>
              </a:rPr>
              <a:t>rxGLM</a:t>
            </a:r>
            <a:r>
              <a:rPr lang="en-US" sz="900" b="0" baseline="0">
                <a:gradFill>
                  <a:gsLst>
                    <a:gs pos="0">
                      <a:srgbClr val="FFFFFF"/>
                    </a:gs>
                    <a:gs pos="100000">
                      <a:srgbClr val="FFFFFF"/>
                    </a:gs>
                  </a:gsLst>
                  <a:lin ang="5400000" scaled="0"/>
                </a:gradFill>
                <a:ea typeface="Segoe UI" pitchFamily="34" charset="0"/>
                <a:cs typeface="Segoe UI" pitchFamily="34" charset="0"/>
              </a:rPr>
              <a:t> on spark (CRAN-R GLM to ScaleR GLM) results in an overall speed-up of 125x.  At the cost of 5x the hardware.</a:t>
            </a:r>
          </a:p>
          <a:p>
            <a:pPr marL="388712" lvl="1"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On a per node basis, we arrive at roughly 25x speed-up at 1M rows with diverging (improving) relative speed for even larger files.</a:t>
            </a:r>
          </a:p>
          <a:p>
            <a:pPr marL="388712" lvl="1"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Note that at smaller file sizes, R Server Spark is still 3x faster per node (15x divided by 5 nodes) despite the “parallelization penalty” of starting tasks on multiple nodes.</a:t>
            </a:r>
          </a:p>
          <a:p>
            <a:pPr marL="388712" lvl="1"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As the file size grows, the </a:t>
            </a:r>
            <a:r>
              <a:rPr lang="en-US" sz="900" b="1" i="1" baseline="0">
                <a:gradFill>
                  <a:gsLst>
                    <a:gs pos="0">
                      <a:srgbClr val="FFFFFF"/>
                    </a:gs>
                    <a:gs pos="100000">
                      <a:srgbClr val="FFFFFF"/>
                    </a:gs>
                  </a:gsLst>
                  <a:lin ang="5400000" scaled="0"/>
                </a:gradFill>
                <a:ea typeface="Segoe UI" pitchFamily="34" charset="0"/>
                <a:cs typeface="Segoe UI" pitchFamily="34" charset="0"/>
              </a:rPr>
              <a:t>performance advantage rapidly accelerates to 125x total or 25x per node at 1M rows.</a:t>
            </a:r>
          </a:p>
        </p:txBody>
      </p:sp>
      <p:sp>
        <p:nvSpPr>
          <p:cNvPr id="4" name="Slide Number Placeholder 3"/>
          <p:cNvSpPr>
            <a:spLocks noGrp="1"/>
          </p:cNvSpPr>
          <p:nvPr>
            <p:ph type="sldNum" sz="quarter" idx="10"/>
          </p:nvPr>
        </p:nvSpPr>
        <p:spPr/>
        <p:txBody>
          <a:bodyPr/>
          <a:lstStyle/>
          <a:p>
            <a:fld id="{92B9C464-3CE1-4B73-ABDD-71F8A64F1F3B}" type="slidenum">
              <a:rPr lang="en-US" smtClean="0"/>
              <a:t>13</a:t>
            </a:fld>
            <a:endParaRPr lang="en-US"/>
          </a:p>
        </p:txBody>
      </p:sp>
    </p:spTree>
    <p:extLst>
      <p:ext uri="{BB962C8B-B14F-4D97-AF65-F5344CB8AC3E}">
        <p14:creationId xmlns:p14="http://schemas.microsoft.com/office/powerpoint/2010/main" val="3916581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a:t>Slide Objective</a:t>
            </a:r>
          </a:p>
          <a:p>
            <a:pPr marL="171450" indent="-171450">
              <a:buFont typeface="Arial" panose="020B0604020202020204" pitchFamily="34" charset="0"/>
              <a:buChar char="•"/>
            </a:pPr>
            <a:r>
              <a:rPr lang="en-US" sz="900" b="0"/>
              <a:t>Present a comparison measure showing how much more</a:t>
            </a:r>
            <a:r>
              <a:rPr lang="en-US" sz="900" b="0" baseline="0"/>
              <a:t> efficient R Server is when using it with Spark vs. MapReduce. </a:t>
            </a:r>
          </a:p>
          <a:p>
            <a:pPr marL="171450" indent="-171450">
              <a:buFont typeface="Arial" panose="020B0604020202020204" pitchFamily="34" charset="0"/>
              <a:buChar char="•"/>
            </a:pPr>
            <a:endParaRPr lang="en-US" sz="900" b="0"/>
          </a:p>
          <a:p>
            <a:r>
              <a:rPr lang="en-US" sz="900" b="1"/>
              <a:t>Talking Points</a:t>
            </a:r>
          </a:p>
          <a:p>
            <a:pPr marL="171450" indent="-171450" defTabSz="932472" fontAlgn="base">
              <a:lnSpc>
                <a:spcPct val="90000"/>
              </a:lnSpc>
              <a:spcBef>
                <a:spcPct val="0"/>
              </a:spcBef>
              <a:spcAft>
                <a:spcPct val="0"/>
              </a:spcAft>
              <a:buFont typeface="Arial" panose="020B0604020202020204" pitchFamily="34" charset="0"/>
              <a:buChar char="•"/>
            </a:pPr>
            <a:r>
              <a:rPr lang="en-US" sz="900" b="0">
                <a:gradFill>
                  <a:gsLst>
                    <a:gs pos="0">
                      <a:srgbClr val="FFFFFF"/>
                    </a:gs>
                    <a:gs pos="100000">
                      <a:srgbClr val="FFFFFF"/>
                    </a:gs>
                  </a:gsLst>
                  <a:lin ang="5400000" scaled="0"/>
                </a:gradFill>
                <a:ea typeface="Segoe UI" pitchFamily="34" charset="0"/>
                <a:cs typeface="Segoe UI" pitchFamily="34" charset="0"/>
              </a:rPr>
              <a:t>This</a:t>
            </a:r>
            <a:r>
              <a:rPr lang="en-US" sz="900" b="0" baseline="0">
                <a:gradFill>
                  <a:gsLst>
                    <a:gs pos="0">
                      <a:srgbClr val="FFFFFF"/>
                    </a:gs>
                    <a:gs pos="100000">
                      <a:srgbClr val="FFFFFF"/>
                    </a:gs>
                  </a:gsLst>
                  <a:lin ang="5400000" scaled="0"/>
                </a:gradFill>
                <a:ea typeface="Segoe UI" pitchFamily="34" charset="0"/>
                <a:cs typeface="Segoe UI" pitchFamily="34" charset="0"/>
              </a:rPr>
              <a:t> curve directly validates the speed-up of Spark.  The green line shows how much faster Spark is than MapReduce for identical clusters.  About 6x for the large file sizes.</a:t>
            </a:r>
          </a:p>
          <a:p>
            <a:pPr marL="171450"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As shown on the prior chart, the </a:t>
            </a:r>
          </a:p>
          <a:p>
            <a:pPr marL="171450"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One machine running locally beats 5 nodes of MapReduce up to 10M rows, and on per-node basis, is still faster at 1M rows.  (the crossover is beyond 1m rows0.  over MapReduce, despite running on a single node.  MapReduce is only suitable for large file processing.</a:t>
            </a:r>
          </a:p>
          <a:p>
            <a:pPr marL="171450"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Node-for-Node, Spark accelerates beyond a local machine for data larger than 10M rows, (Look at the legend:  5 nodes of Spark is about 5 times faster than one node of R Server on a single server at about 10M rows)</a:t>
            </a:r>
          </a:p>
          <a:p>
            <a:pPr marL="171450"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Spark on the other hand, running on 5 nodes, vs 1 node of local compute, </a:t>
            </a:r>
          </a:p>
          <a:p>
            <a:pPr marL="171450" indent="-171450" defTabSz="932472" fontAlgn="base">
              <a:lnSpc>
                <a:spcPct val="90000"/>
              </a:lnSpc>
              <a:spcBef>
                <a:spcPct val="0"/>
              </a:spcBef>
              <a:spcAft>
                <a:spcPct val="0"/>
              </a:spcAft>
              <a:buFont typeface="Arial" panose="020B0604020202020204" pitchFamily="34" charset="0"/>
              <a:buChar char="•"/>
            </a:pPr>
            <a:endParaRPr lang="en-US" sz="900" b="0" baseline="0">
              <a:gradFill>
                <a:gsLst>
                  <a:gs pos="0">
                    <a:srgbClr val="FFFFFF"/>
                  </a:gs>
                  <a:gs pos="100000">
                    <a:srgbClr val="FFFFFF"/>
                  </a:gs>
                </a:gsLst>
                <a:lin ang="5400000" scaled="0"/>
              </a:gradFill>
              <a:ea typeface="Segoe UI" pitchFamily="34" charset="0"/>
              <a:cs typeface="Segoe UI" pitchFamily="34" charset="0"/>
            </a:endParaRPr>
          </a:p>
          <a:p>
            <a:pPr marL="0" indent="0" defTabSz="932472" fontAlgn="base">
              <a:lnSpc>
                <a:spcPct val="90000"/>
              </a:lnSpc>
              <a:spcBef>
                <a:spcPct val="0"/>
              </a:spcBef>
              <a:spcAft>
                <a:spcPct val="0"/>
              </a:spcAft>
              <a:buFont typeface="Arial" panose="020B0604020202020204" pitchFamily="34" charset="0"/>
              <a:buNone/>
            </a:pPr>
            <a:r>
              <a:rPr lang="en-US" sz="900" b="1" baseline="0">
                <a:gradFill>
                  <a:gsLst>
                    <a:gs pos="0">
                      <a:srgbClr val="FFFFFF"/>
                    </a:gs>
                    <a:gs pos="100000">
                      <a:srgbClr val="FFFFFF"/>
                    </a:gs>
                  </a:gsLst>
                  <a:lin ang="5400000" scaled="0"/>
                </a:gradFill>
                <a:ea typeface="Segoe UI" pitchFamily="34" charset="0"/>
                <a:cs typeface="Segoe UI" pitchFamily="34" charset="0"/>
              </a:rPr>
              <a:t>Notes:</a:t>
            </a:r>
          </a:p>
          <a:p>
            <a:pPr marL="171450"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Study these charts and legends very carefully before trying to explain.</a:t>
            </a:r>
          </a:p>
          <a:p>
            <a:pPr marL="171450"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Compares one node R Server local to 5 nodes </a:t>
            </a:r>
            <a:r>
              <a:rPr lang="en-US" sz="900" b="0" baseline="0" err="1">
                <a:gradFill>
                  <a:gsLst>
                    <a:gs pos="0">
                      <a:srgbClr val="FFFFFF"/>
                    </a:gs>
                    <a:gs pos="100000">
                      <a:srgbClr val="FFFFFF"/>
                    </a:gs>
                  </a:gsLst>
                  <a:lin ang="5400000" scaled="0"/>
                </a:gradFill>
                <a:ea typeface="Segoe UI" pitchFamily="34" charset="0"/>
                <a:cs typeface="Segoe UI" pitchFamily="34" charset="0"/>
              </a:rPr>
              <a:t>Mapreduce</a:t>
            </a:r>
            <a:r>
              <a:rPr lang="en-US" sz="900" b="0" baseline="0">
                <a:gradFill>
                  <a:gsLst>
                    <a:gs pos="0">
                      <a:srgbClr val="FFFFFF"/>
                    </a:gs>
                    <a:gs pos="100000">
                      <a:srgbClr val="FFFFFF"/>
                    </a:gs>
                  </a:gsLst>
                  <a:lin ang="5400000" scaled="0"/>
                </a:gradFill>
                <a:ea typeface="Segoe UI" pitchFamily="34" charset="0"/>
                <a:cs typeface="Segoe UI" pitchFamily="34" charset="0"/>
              </a:rPr>
              <a:t> and 5 nodes Spark.</a:t>
            </a:r>
          </a:p>
          <a:p>
            <a:pPr marL="171450"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Do NOT dwell on MapReduce – it never really beats a single server on this chart on a node-for-node basis.  Too much overhead.  Focus instead on the Spark – MapReduce comparison resulting in 6x for “apples to apples” on the same cluster.</a:t>
            </a:r>
            <a:endParaRPr lang="en-US" sz="900" b="0">
              <a:gradFill>
                <a:gsLst>
                  <a:gs pos="0">
                    <a:srgbClr val="FFFFFF"/>
                  </a:gs>
                  <a:gs pos="100000">
                    <a:srgbClr val="FFFFFF"/>
                  </a:gs>
                </a:gsLst>
                <a:lin ang="5400000" scaled="0"/>
              </a:gradFill>
              <a:ea typeface="Segoe UI" pitchFamily="34" charset="0"/>
              <a:cs typeface="Segoe UI" pitchFamily="34" charset="0"/>
            </a:endParaRPr>
          </a:p>
          <a:p>
            <a:endParaRPr lang="en-US"/>
          </a:p>
        </p:txBody>
      </p:sp>
      <p:sp>
        <p:nvSpPr>
          <p:cNvPr id="4" name="Slide Number Placeholder 3"/>
          <p:cNvSpPr>
            <a:spLocks noGrp="1"/>
          </p:cNvSpPr>
          <p:nvPr>
            <p:ph type="sldNum" sz="quarter" idx="10"/>
          </p:nvPr>
        </p:nvSpPr>
        <p:spPr/>
        <p:txBody>
          <a:bodyPr/>
          <a:lstStyle/>
          <a:p>
            <a:fld id="{92B9C464-3CE1-4B73-ABDD-71F8A64F1F3B}" type="slidenum">
              <a:rPr lang="en-US" smtClean="0"/>
              <a:t>14</a:t>
            </a:fld>
            <a:endParaRPr lang="en-US"/>
          </a:p>
        </p:txBody>
      </p:sp>
    </p:spTree>
    <p:extLst>
      <p:ext uri="{BB962C8B-B14F-4D97-AF65-F5344CB8AC3E}">
        <p14:creationId xmlns:p14="http://schemas.microsoft.com/office/powerpoint/2010/main" val="2746252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a:t>Slide Objective</a:t>
            </a:r>
          </a:p>
          <a:p>
            <a:pPr marL="171450" indent="-171450">
              <a:buFont typeface="Arial" panose="020B0604020202020204" pitchFamily="34" charset="0"/>
              <a:buChar char="•"/>
            </a:pPr>
            <a:r>
              <a:rPr lang="en-US" sz="900" b="0"/>
              <a:t> Demonstrate that the performance is consistent</a:t>
            </a:r>
            <a:r>
              <a:rPr lang="en-US" sz="900" b="0" baseline="0"/>
              <a:t> and scalable once past the “zone of parallelization overhead”.	</a:t>
            </a:r>
          </a:p>
          <a:p>
            <a:pPr marL="171450" indent="-171450">
              <a:buFont typeface="Arial" panose="020B0604020202020204" pitchFamily="34" charset="0"/>
              <a:buChar char="•"/>
            </a:pPr>
            <a:endParaRPr lang="en-US" sz="900" b="0"/>
          </a:p>
          <a:p>
            <a:r>
              <a:rPr lang="en-US" sz="900" b="1"/>
              <a:t>Talking Points</a:t>
            </a:r>
          </a:p>
          <a:p>
            <a:pPr marL="171450" indent="-171450" defTabSz="932472" fontAlgn="base">
              <a:lnSpc>
                <a:spcPct val="90000"/>
              </a:lnSpc>
              <a:spcBef>
                <a:spcPct val="0"/>
              </a:spcBef>
              <a:spcAft>
                <a:spcPct val="0"/>
              </a:spcAft>
              <a:buFont typeface="Arial" panose="020B0604020202020204" pitchFamily="34" charset="0"/>
              <a:buChar char="•"/>
            </a:pPr>
            <a:r>
              <a:rPr lang="en-US" sz="900" b="1">
                <a:gradFill>
                  <a:gsLst>
                    <a:gs pos="0">
                      <a:srgbClr val="FFFFFF"/>
                    </a:gs>
                    <a:gs pos="100000">
                      <a:srgbClr val="FFFFFF"/>
                    </a:gs>
                  </a:gsLst>
                  <a:lin ang="5400000" scaled="0"/>
                </a:gradFill>
                <a:ea typeface="Segoe UI" pitchFamily="34" charset="0"/>
                <a:cs typeface="Segoe UI" pitchFamily="34" charset="0"/>
              </a:rPr>
              <a:t> </a:t>
            </a:r>
            <a:r>
              <a:rPr lang="en-US" sz="900" b="0">
                <a:gradFill>
                  <a:gsLst>
                    <a:gs pos="0">
                      <a:srgbClr val="FFFFFF"/>
                    </a:gs>
                    <a:gs pos="100000">
                      <a:srgbClr val="FFFFFF"/>
                    </a:gs>
                  </a:gsLst>
                  <a:lin ang="5400000" scaled="0"/>
                </a:gradFill>
                <a:ea typeface="Segoe UI" pitchFamily="34" charset="0"/>
                <a:cs typeface="Segoe UI" pitchFamily="34" charset="0"/>
              </a:rPr>
              <a:t>And how does it scale?  Answer?</a:t>
            </a:r>
            <a:r>
              <a:rPr lang="en-US" sz="900" b="0" baseline="0">
                <a:gradFill>
                  <a:gsLst>
                    <a:gs pos="0">
                      <a:srgbClr val="FFFFFF"/>
                    </a:gs>
                    <a:gs pos="100000">
                      <a:srgbClr val="FFFFFF"/>
                    </a:gs>
                  </a:gsLst>
                  <a:lin ang="5400000" scaled="0"/>
                </a:gradFill>
                <a:ea typeface="Segoe UI" pitchFamily="34" charset="0"/>
                <a:cs typeface="Segoe UI" pitchFamily="34" charset="0"/>
              </a:rPr>
              <a:t>  Beautifully … As Expected …</a:t>
            </a:r>
          </a:p>
          <a:p>
            <a:pPr marL="171450"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Notice that once we get past the y axis intercept caused by parallelization effects and overheads, the curve “smooths out”.</a:t>
            </a:r>
          </a:p>
          <a:p>
            <a:pPr marL="171450" indent="-171450" defTabSz="932472" fontAlgn="base">
              <a:lnSpc>
                <a:spcPct val="90000"/>
              </a:lnSpc>
              <a:spcBef>
                <a:spcPct val="0"/>
              </a:spcBef>
              <a:spcAft>
                <a:spcPct val="0"/>
              </a:spcAft>
              <a:buFont typeface="Arial" panose="020B0604020202020204" pitchFamily="34" charset="0"/>
              <a:buChar char="•"/>
            </a:pPr>
            <a:r>
              <a:rPr lang="en-US" sz="900" b="0" baseline="0">
                <a:gradFill>
                  <a:gsLst>
                    <a:gs pos="0">
                      <a:srgbClr val="FFFFFF"/>
                    </a:gs>
                    <a:gs pos="100000">
                      <a:srgbClr val="FFFFFF"/>
                    </a:gs>
                  </a:gsLst>
                  <a:lin ang="5400000" scaled="0"/>
                </a:gradFill>
                <a:ea typeface="Segoe UI" pitchFamily="34" charset="0"/>
                <a:cs typeface="Segoe UI" pitchFamily="34" charset="0"/>
              </a:rPr>
              <a:t>We stopped measuring at 12M rows and saw no non-linearity</a:t>
            </a:r>
            <a:endParaRPr lang="en-US" sz="900" b="0">
              <a:gradFill>
                <a:gsLst>
                  <a:gs pos="0">
                    <a:srgbClr val="FFFFFF"/>
                  </a:gs>
                  <a:gs pos="100000">
                    <a:srgbClr val="FFFFFF"/>
                  </a:gs>
                </a:gsLst>
                <a:lin ang="5400000" scaled="0"/>
              </a:gradFill>
              <a:ea typeface="Segoe UI" pitchFamily="34" charset="0"/>
              <a:cs typeface="Segoe UI" pitchFamily="34" charset="0"/>
            </a:endParaRPr>
          </a:p>
          <a:p>
            <a:endParaRPr lang="en-US">
              <a:solidFill>
                <a:srgbClr val="FF0000"/>
              </a:solidFill>
            </a:endParaRPr>
          </a:p>
        </p:txBody>
      </p:sp>
      <p:sp>
        <p:nvSpPr>
          <p:cNvPr id="4" name="Slide Number Placeholder 3"/>
          <p:cNvSpPr>
            <a:spLocks noGrp="1"/>
          </p:cNvSpPr>
          <p:nvPr>
            <p:ph type="sldNum" sz="quarter" idx="10"/>
          </p:nvPr>
        </p:nvSpPr>
        <p:spPr/>
        <p:txBody>
          <a:bodyPr/>
          <a:lstStyle/>
          <a:p>
            <a:fld id="{92B9C464-3CE1-4B73-ABDD-71F8A64F1F3B}" type="slidenum">
              <a:rPr lang="en-US" smtClean="0"/>
              <a:t>15</a:t>
            </a:fld>
            <a:endParaRPr lang="en-US"/>
          </a:p>
        </p:txBody>
      </p:sp>
    </p:spTree>
    <p:extLst>
      <p:ext uri="{BB962C8B-B14F-4D97-AF65-F5344CB8AC3E}">
        <p14:creationId xmlns:p14="http://schemas.microsoft.com/office/powerpoint/2010/main" val="681000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11/17/2016 12:42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17729319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11/17/2016 12:42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29487407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11/17/2016 12:42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23085254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B233B42-7A40-4188-811E-FAD9C048FED9}" type="slidenum">
              <a:rPr lang="en-US" smtClean="0"/>
              <a:t>19</a:t>
            </a:fld>
            <a:endParaRPr lang="en-US"/>
          </a:p>
        </p:txBody>
      </p:sp>
    </p:spTree>
    <p:extLst>
      <p:ext uri="{BB962C8B-B14F-4D97-AF65-F5344CB8AC3E}">
        <p14:creationId xmlns:p14="http://schemas.microsoft.com/office/powerpoint/2010/main" val="23553042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B233B42-7A40-4188-811E-FAD9C048FED9}" type="slidenum">
              <a:rPr lang="en-US" smtClean="0"/>
              <a:t>20</a:t>
            </a:fld>
            <a:endParaRPr lang="en-US"/>
          </a:p>
        </p:txBody>
      </p:sp>
    </p:spTree>
    <p:extLst>
      <p:ext uri="{BB962C8B-B14F-4D97-AF65-F5344CB8AC3E}">
        <p14:creationId xmlns:p14="http://schemas.microsoft.com/office/powerpoint/2010/main" val="19831880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B233B42-7A40-4188-811E-FAD9C048FED9}" type="slidenum">
              <a:rPr lang="en-US" smtClean="0"/>
              <a:t>21</a:t>
            </a:fld>
            <a:endParaRPr lang="en-US"/>
          </a:p>
        </p:txBody>
      </p:sp>
    </p:spTree>
    <p:extLst>
      <p:ext uri="{BB962C8B-B14F-4D97-AF65-F5344CB8AC3E}">
        <p14:creationId xmlns:p14="http://schemas.microsoft.com/office/powerpoint/2010/main" val="1436862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a:t>
            </a:fld>
            <a:endParaRPr lang="en-US">
              <a:solidFill>
                <a:prstClr val="black"/>
              </a:solidFill>
            </a:endParaRPr>
          </a:p>
        </p:txBody>
      </p:sp>
      <p:sp>
        <p:nvSpPr>
          <p:cNvPr id="10" name="Date Placeholder 9"/>
          <p:cNvSpPr>
            <a:spLocks noGrp="1"/>
          </p:cNvSpPr>
          <p:nvPr>
            <p:ph type="dt" idx="13"/>
          </p:nvPr>
        </p:nvSpPr>
        <p:spPr/>
        <p:txBody>
          <a:bodyPr/>
          <a:lstStyle/>
          <a:p>
            <a:fld id="{79687EF5-0895-448F-A4AC-188A0D571FCC}" type="datetime8">
              <a:rPr lang="en-US" smtClean="0">
                <a:solidFill>
                  <a:prstClr val="black"/>
                </a:solidFill>
              </a:rPr>
              <a:pPr/>
              <a:t>11/17/2016 12:42 PM</a:t>
            </a:fld>
            <a:endParaRPr lang="en-US">
              <a:solidFill>
                <a:prstClr val="black"/>
              </a:solidFill>
            </a:endParaRPr>
          </a:p>
        </p:txBody>
      </p:sp>
      <p:sp>
        <p:nvSpPr>
          <p:cNvPr id="12" name="Header Placeholder 11"/>
          <p:cNvSpPr>
            <a:spLocks noGrp="1"/>
          </p:cNvSpPr>
          <p:nvPr>
            <p:ph type="hdr" sz="quarter" idx="15"/>
          </p:nvPr>
        </p:nvSpPr>
        <p:spPr/>
        <p:txBody>
          <a:bodyPr/>
          <a:lstStyle/>
          <a:p>
            <a:endParaRPr lang="en-US">
              <a:solidFill>
                <a:prstClr val="black"/>
              </a:solidFill>
            </a:endParaRPr>
          </a:p>
        </p:txBody>
      </p:sp>
      <p:sp>
        <p:nvSpPr>
          <p:cNvPr id="4" name="Footer Placeholder 3"/>
          <p:cNvSpPr>
            <a:spLocks noGrp="1"/>
          </p:cNvSpPr>
          <p:nvPr>
            <p:ph type="ftr" sz="quarter" idx="16"/>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460212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solidFill>
                  <a:prstClr val="black"/>
                </a:solidFill>
              </a:rPr>
              <a:pPr/>
              <a:t>11/17/2016 12:42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23</a:t>
            </a:fld>
            <a:endParaRPr lang="en-US">
              <a:solidFill>
                <a:prstClr val="black"/>
              </a:solidFill>
            </a:endParaRPr>
          </a:p>
        </p:txBody>
      </p:sp>
    </p:spTree>
    <p:extLst>
      <p:ext uri="{BB962C8B-B14F-4D97-AF65-F5344CB8AC3E}">
        <p14:creationId xmlns:p14="http://schemas.microsoft.com/office/powerpoint/2010/main" val="18754256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11/17/2016 12:42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12319277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solidFill>
                  <a:prstClr val="black"/>
                </a:solidFill>
              </a:rPr>
              <a:pPr/>
              <a:t>11/17/2016 12:42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37</a:t>
            </a:fld>
            <a:endParaRPr lang="en-US">
              <a:solidFill>
                <a:prstClr val="black"/>
              </a:solidFill>
            </a:endParaRPr>
          </a:p>
        </p:txBody>
      </p:sp>
    </p:spTree>
    <p:extLst>
      <p:ext uri="{BB962C8B-B14F-4D97-AF65-F5344CB8AC3E}">
        <p14:creationId xmlns:p14="http://schemas.microsoft.com/office/powerpoint/2010/main" val="13114987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solidFill>
                  <a:prstClr val="black"/>
                </a:solidFill>
              </a:rPr>
              <a:pPr/>
              <a:t>11/17/2016 12:42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55</a:t>
            </a:fld>
            <a:endParaRPr lang="en-US">
              <a:solidFill>
                <a:prstClr val="black"/>
              </a:solidFill>
            </a:endParaRPr>
          </a:p>
        </p:txBody>
      </p:sp>
    </p:spTree>
    <p:extLst>
      <p:ext uri="{BB962C8B-B14F-4D97-AF65-F5344CB8AC3E}">
        <p14:creationId xmlns:p14="http://schemas.microsoft.com/office/powerpoint/2010/main" val="2429051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Machine Learning, Analytics &amp; Data Science Conference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11/17/2016 12:42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56</a:t>
            </a:fld>
            <a:endParaRPr lang="en-US"/>
          </a:p>
        </p:txBody>
      </p:sp>
    </p:spTree>
    <p:extLst>
      <p:ext uri="{BB962C8B-B14F-4D97-AF65-F5344CB8AC3E}">
        <p14:creationId xmlns:p14="http://schemas.microsoft.com/office/powerpoint/2010/main" val="3001621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solidFill>
                  <a:prstClr val="black"/>
                </a:solidFill>
              </a:rPr>
              <a:pPr/>
              <a:t>11/17/2016 12:42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57</a:t>
            </a:fld>
            <a:endParaRPr lang="en-US">
              <a:solidFill>
                <a:prstClr val="black"/>
              </a:solidFill>
            </a:endParaRPr>
          </a:p>
        </p:txBody>
      </p:sp>
    </p:spTree>
    <p:extLst>
      <p:ext uri="{BB962C8B-B14F-4D97-AF65-F5344CB8AC3E}">
        <p14:creationId xmlns:p14="http://schemas.microsoft.com/office/powerpoint/2010/main" val="21310665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17D118-1690-458F-B4D2-F9DA5D6F5033}" type="datetime8">
              <a:rPr lang="en-US" smtClean="0">
                <a:solidFill>
                  <a:prstClr val="black"/>
                </a:solidFill>
              </a:rPr>
              <a:pPr/>
              <a:t>11/17/2016 12:42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58</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667868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11/17/2016 12:42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4087458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a:t>Slide Objective</a:t>
            </a:r>
          </a:p>
          <a:p>
            <a:pPr marL="171450" indent="-171450">
              <a:buFont typeface="Arial" panose="020B0604020202020204" pitchFamily="34" charset="0"/>
              <a:buChar char="•"/>
            </a:pPr>
            <a:r>
              <a:rPr lang="en-US" sz="1200" b="0"/>
              <a:t>Focus the discussion of </a:t>
            </a:r>
            <a:r>
              <a:rPr lang="en-US" sz="1200" b="0" baseline="0"/>
              <a:t>Microsoft R Server on its </a:t>
            </a:r>
            <a:r>
              <a:rPr lang="en-US" sz="1200" b="0" baseline="0" err="1"/>
              <a:t>primarly</a:t>
            </a:r>
            <a:r>
              <a:rPr lang="en-US" sz="1200" b="0" baseline="0"/>
              <a:t> function - parallelize analytical work – particularly data transformation and model training</a:t>
            </a:r>
          </a:p>
          <a:p>
            <a:pPr marL="171450" indent="-171450">
              <a:buFont typeface="Arial" panose="020B0604020202020204" pitchFamily="34" charset="0"/>
              <a:buChar char="•"/>
            </a:pPr>
            <a:r>
              <a:rPr lang="en-US" sz="1200" b="0" baseline="0"/>
              <a:t>List the key advantages of the R Server design.</a:t>
            </a:r>
          </a:p>
          <a:p>
            <a:pPr marL="171450" indent="-171450">
              <a:buFont typeface="Arial" panose="020B0604020202020204" pitchFamily="34" charset="0"/>
              <a:buChar char="•"/>
            </a:pPr>
            <a:endParaRPr lang="en-US" sz="1200" b="0" baseline="0"/>
          </a:p>
          <a:p>
            <a:pPr marL="171450" indent="-171450">
              <a:buFont typeface="Arial" panose="020B0604020202020204" pitchFamily="34" charset="0"/>
              <a:buChar char="•"/>
            </a:pPr>
            <a:endParaRPr lang="en-US" sz="1200" b="0"/>
          </a:p>
          <a:p>
            <a:r>
              <a:rPr lang="en-US" sz="1200" b="1"/>
              <a:t>Talking Points</a:t>
            </a:r>
          </a:p>
          <a:p>
            <a:pPr marL="171450" indent="-171450" defTabSz="932472" fontAlgn="base">
              <a:lnSpc>
                <a:spcPct val="90000"/>
              </a:lnSpc>
              <a:spcBef>
                <a:spcPct val="0"/>
              </a:spcBef>
              <a:spcAft>
                <a:spcPct val="0"/>
              </a:spcAft>
              <a:buFont typeface="Arial" panose="020B0604020202020204" pitchFamily="34" charset="0"/>
              <a:buChar char="•"/>
            </a:pPr>
            <a:r>
              <a:rPr lang="en-US" sz="1200" b="1">
                <a:gradFill>
                  <a:gsLst>
                    <a:gs pos="0">
                      <a:srgbClr val="FFFFFF"/>
                    </a:gs>
                    <a:gs pos="100000">
                      <a:srgbClr val="FFFFFF"/>
                    </a:gs>
                  </a:gsLst>
                  <a:lin ang="5400000" scaled="0"/>
                </a:gradFill>
                <a:ea typeface="Segoe UI" pitchFamily="34" charset="0"/>
                <a:cs typeface="Segoe UI" pitchFamily="34" charset="0"/>
              </a:rPr>
              <a:t> </a:t>
            </a:r>
            <a:r>
              <a:rPr lang="en-US" sz="1200" b="0">
                <a:gradFill>
                  <a:gsLst>
                    <a:gs pos="0">
                      <a:srgbClr val="FFFFFF"/>
                    </a:gs>
                    <a:gs pos="100000">
                      <a:srgbClr val="FFFFFF"/>
                    </a:gs>
                  </a:gsLst>
                  <a:lin ang="5400000" scaled="0"/>
                </a:gradFill>
                <a:ea typeface="Segoe UI" pitchFamily="34" charset="0"/>
                <a:cs typeface="Segoe UI" pitchFamily="34" charset="0"/>
              </a:rPr>
              <a:t>As</a:t>
            </a:r>
            <a:r>
              <a:rPr lang="en-US" sz="1200" b="0" baseline="0">
                <a:gradFill>
                  <a:gsLst>
                    <a:gs pos="0">
                      <a:srgbClr val="FFFFFF"/>
                    </a:gs>
                    <a:gs pos="100000">
                      <a:srgbClr val="FFFFFF"/>
                    </a:gs>
                  </a:gsLst>
                  <a:lin ang="5400000" scaled="0"/>
                </a:gradFill>
                <a:ea typeface="Segoe UI" pitchFamily="34" charset="0"/>
                <a:cs typeface="Segoe UI" pitchFamily="34" charset="0"/>
              </a:rPr>
              <a:t> a background, Microsoft R Server is designed to help efficiently process large amounts of data for the purpose of predictive modeling.</a:t>
            </a:r>
          </a:p>
          <a:p>
            <a:pPr marL="171450" indent="-171450" defTabSz="932472" fontAlgn="base">
              <a:lnSpc>
                <a:spcPct val="90000"/>
              </a:lnSpc>
              <a:spcBef>
                <a:spcPct val="0"/>
              </a:spcBef>
              <a:spcAft>
                <a:spcPct val="0"/>
              </a:spcAft>
              <a:buFont typeface="Arial" panose="020B0604020202020204" pitchFamily="34" charset="0"/>
              <a:buChar char="•"/>
            </a:pPr>
            <a:r>
              <a:rPr lang="en-US" sz="1200" b="0" baseline="0">
                <a:gradFill>
                  <a:gsLst>
                    <a:gs pos="0">
                      <a:srgbClr val="FFFFFF"/>
                    </a:gs>
                    <a:gs pos="100000">
                      <a:srgbClr val="FFFFFF"/>
                    </a:gs>
                  </a:gsLst>
                  <a:lin ang="5400000" scaled="0"/>
                </a:gradFill>
                <a:ea typeface="Segoe UI" pitchFamily="34" charset="0"/>
                <a:cs typeface="Segoe UI" pitchFamily="34" charset="0"/>
              </a:rPr>
              <a:t>R Server’s </a:t>
            </a:r>
            <a:r>
              <a:rPr lang="en-US" sz="1200" b="0" baseline="0" err="1">
                <a:gradFill>
                  <a:gsLst>
                    <a:gs pos="0">
                      <a:srgbClr val="FFFFFF"/>
                    </a:gs>
                    <a:gs pos="100000">
                      <a:srgbClr val="FFFFFF"/>
                    </a:gs>
                  </a:gsLst>
                  <a:lin ang="5400000" scaled="0"/>
                </a:gradFill>
                <a:ea typeface="Segoe UI" pitchFamily="34" charset="0"/>
                <a:cs typeface="Segoe UI" pitchFamily="34" charset="0"/>
              </a:rPr>
              <a:t>primarly</a:t>
            </a:r>
            <a:r>
              <a:rPr lang="en-US" sz="1200" b="0" baseline="0">
                <a:gradFill>
                  <a:gsLst>
                    <a:gs pos="0">
                      <a:srgbClr val="FFFFFF"/>
                    </a:gs>
                    <a:gs pos="100000">
                      <a:srgbClr val="FFFFFF"/>
                    </a:gs>
                  </a:gsLst>
                  <a:lin ang="5400000" scaled="0"/>
                </a:gradFill>
                <a:ea typeface="Segoe UI" pitchFamily="34" charset="0"/>
                <a:cs typeface="Segoe UI" pitchFamily="34" charset="0"/>
              </a:rPr>
              <a:t> means to scaling analytics beyond what open source R can do are:</a:t>
            </a:r>
          </a:p>
          <a:p>
            <a:pPr marL="388712" lvl="1" indent="-171450" defTabSz="932472" fontAlgn="base">
              <a:lnSpc>
                <a:spcPct val="90000"/>
              </a:lnSpc>
              <a:spcBef>
                <a:spcPct val="0"/>
              </a:spcBef>
              <a:spcAft>
                <a:spcPct val="0"/>
              </a:spcAft>
              <a:buFont typeface="Arial" panose="020B0604020202020204" pitchFamily="34" charset="0"/>
              <a:buChar char="•"/>
            </a:pPr>
            <a:r>
              <a:rPr lang="en-US" sz="1200" b="0" baseline="0">
                <a:gradFill>
                  <a:gsLst>
                    <a:gs pos="0">
                      <a:srgbClr val="FFFFFF"/>
                    </a:gs>
                    <a:gs pos="100000">
                      <a:srgbClr val="FFFFFF"/>
                    </a:gs>
                  </a:gsLst>
                  <a:lin ang="5400000" scaled="0"/>
                </a:gradFill>
                <a:ea typeface="Segoe UI" pitchFamily="34" charset="0"/>
                <a:cs typeface="Segoe UI" pitchFamily="34" charset="0"/>
              </a:rPr>
              <a:t>R Server enables tasks to be broken up into many small portions of work, that can be distributed transparently.</a:t>
            </a:r>
          </a:p>
          <a:p>
            <a:pPr marL="388712" lvl="1" indent="-171450" defTabSz="932472" fontAlgn="base">
              <a:lnSpc>
                <a:spcPct val="90000"/>
              </a:lnSpc>
              <a:spcBef>
                <a:spcPct val="0"/>
              </a:spcBef>
              <a:spcAft>
                <a:spcPct val="0"/>
              </a:spcAft>
              <a:buFont typeface="Arial" panose="020B0604020202020204" pitchFamily="34" charset="0"/>
              <a:buChar char="•"/>
            </a:pPr>
            <a:r>
              <a:rPr lang="en-US" sz="1200" b="0" baseline="0">
                <a:gradFill>
                  <a:gsLst>
                    <a:gs pos="0">
                      <a:srgbClr val="FFFFFF"/>
                    </a:gs>
                    <a:gs pos="100000">
                      <a:srgbClr val="FFFFFF"/>
                    </a:gs>
                  </a:gsLst>
                  <a:lin ang="5400000" scaled="0"/>
                </a:gradFill>
                <a:ea typeface="Segoe UI" pitchFamily="34" charset="0"/>
                <a:cs typeface="Segoe UI" pitchFamily="34" charset="0"/>
              </a:rPr>
              <a:t>By making parallelized computations transparently, R programmers need not be concerned with the mechanics and of parallelism and the tedious coding it requires.</a:t>
            </a:r>
          </a:p>
          <a:p>
            <a:pPr marL="388712" lvl="1" indent="-171450" defTabSz="932472" fontAlgn="base">
              <a:lnSpc>
                <a:spcPct val="90000"/>
              </a:lnSpc>
              <a:spcBef>
                <a:spcPct val="0"/>
              </a:spcBef>
              <a:spcAft>
                <a:spcPct val="0"/>
              </a:spcAft>
              <a:buFont typeface="Arial" panose="020B0604020202020204" pitchFamily="34" charset="0"/>
              <a:buChar char="•"/>
            </a:pPr>
            <a:r>
              <a:rPr lang="en-US" sz="1200" b="0" baseline="0">
                <a:gradFill>
                  <a:gsLst>
                    <a:gs pos="0">
                      <a:srgbClr val="FFFFFF"/>
                    </a:gs>
                    <a:gs pos="100000">
                      <a:srgbClr val="FFFFFF"/>
                    </a:gs>
                  </a:gsLst>
                  <a:lin ang="5400000" scaled="0"/>
                </a:gradFill>
                <a:ea typeface="Segoe UI" pitchFamily="34" charset="0"/>
                <a:cs typeface="Segoe UI" pitchFamily="34" charset="0"/>
              </a:rPr>
              <a:t>R Server can parallelize the same computation in many ways – using threads in a single machine, using multiple CPUs in a server or by distributing work across many machines in a cluster (like Hadoop or Hadoop with Spark).</a:t>
            </a:r>
          </a:p>
          <a:p>
            <a:pPr marL="388712" lvl="1" indent="-171450" defTabSz="932472" fontAlgn="base">
              <a:lnSpc>
                <a:spcPct val="90000"/>
              </a:lnSpc>
              <a:spcBef>
                <a:spcPct val="0"/>
              </a:spcBef>
              <a:spcAft>
                <a:spcPct val="0"/>
              </a:spcAft>
              <a:buFont typeface="Arial" panose="020B0604020202020204" pitchFamily="34" charset="0"/>
              <a:buChar char="•"/>
            </a:pPr>
            <a:r>
              <a:rPr lang="en-US" sz="1200" b="0" baseline="0">
                <a:gradFill>
                  <a:gsLst>
                    <a:gs pos="0">
                      <a:srgbClr val="FFFFFF"/>
                    </a:gs>
                    <a:gs pos="100000">
                      <a:srgbClr val="FFFFFF"/>
                    </a:gs>
                  </a:gsLst>
                  <a:lin ang="5400000" scaled="0"/>
                </a:gradFill>
                <a:ea typeface="Segoe UI" pitchFamily="34" charset="0"/>
                <a:cs typeface="Segoe UI" pitchFamily="34" charset="0"/>
              </a:rPr>
              <a:t>With work parallelized, subject datasets need not be loaded into a single machine, overcoming one of R’s most painful </a:t>
            </a:r>
            <a:r>
              <a:rPr lang="en-US" sz="1200" b="0" baseline="0" err="1">
                <a:gradFill>
                  <a:gsLst>
                    <a:gs pos="0">
                      <a:srgbClr val="FFFFFF"/>
                    </a:gs>
                    <a:gs pos="100000">
                      <a:srgbClr val="FFFFFF"/>
                    </a:gs>
                  </a:gsLst>
                  <a:lin ang="5400000" scaled="0"/>
                </a:gradFill>
                <a:ea typeface="Segoe UI" pitchFamily="34" charset="0"/>
                <a:cs typeface="Segoe UI" pitchFamily="34" charset="0"/>
              </a:rPr>
              <a:t>limitaitions</a:t>
            </a:r>
            <a:r>
              <a:rPr lang="en-US" sz="1200" b="0" baseline="0">
                <a:gradFill>
                  <a:gsLst>
                    <a:gs pos="0">
                      <a:srgbClr val="FFFFFF"/>
                    </a:gs>
                    <a:gs pos="100000">
                      <a:srgbClr val="FFFFFF"/>
                    </a:gs>
                  </a:gsLst>
                  <a:lin ang="5400000" scaled="0"/>
                </a:gradFill>
                <a:ea typeface="Segoe UI" pitchFamily="34" charset="0"/>
                <a:cs typeface="Segoe UI" pitchFamily="34" charset="0"/>
              </a:rPr>
              <a:t> – one </a:t>
            </a:r>
          </a:p>
          <a:p>
            <a:pPr marL="388712" lvl="1" indent="-171450" defTabSz="932472" fontAlgn="base">
              <a:lnSpc>
                <a:spcPct val="90000"/>
              </a:lnSpc>
              <a:spcBef>
                <a:spcPct val="0"/>
              </a:spcBef>
              <a:spcAft>
                <a:spcPct val="0"/>
              </a:spcAft>
              <a:buFont typeface="Arial" panose="020B0604020202020204" pitchFamily="34" charset="0"/>
              <a:buChar char="•"/>
            </a:pPr>
            <a:endParaRPr lang="en-US" sz="1200" b="0" baseline="0">
              <a:gradFill>
                <a:gsLst>
                  <a:gs pos="0">
                    <a:srgbClr val="FFFFFF"/>
                  </a:gs>
                  <a:gs pos="100000">
                    <a:srgbClr val="FFFFFF"/>
                  </a:gs>
                </a:gsLst>
                <a:lin ang="5400000" scaled="0"/>
              </a:gradFill>
              <a:ea typeface="Segoe UI" pitchFamily="34" charset="0"/>
              <a:cs typeface="Segoe UI" pitchFamily="34" charset="0"/>
            </a:endParaRPr>
          </a:p>
          <a:p>
            <a:pPr marL="171450" lvl="0" indent="-171450" defTabSz="932472" fontAlgn="base">
              <a:lnSpc>
                <a:spcPct val="90000"/>
              </a:lnSpc>
              <a:spcBef>
                <a:spcPct val="0"/>
              </a:spcBef>
              <a:spcAft>
                <a:spcPct val="0"/>
              </a:spcAft>
              <a:buFont typeface="Arial" panose="020B0604020202020204" pitchFamily="34" charset="0"/>
              <a:buChar char="•"/>
            </a:pPr>
            <a:r>
              <a:rPr lang="en-US" sz="1200" b="0" baseline="0">
                <a:gradFill>
                  <a:gsLst>
                    <a:gs pos="0">
                      <a:srgbClr val="FFFFFF"/>
                    </a:gs>
                    <a:gs pos="100000">
                      <a:srgbClr val="FFFFFF"/>
                    </a:gs>
                  </a:gsLst>
                  <a:lin ang="5400000" scaled="0"/>
                </a:gradFill>
                <a:ea typeface="Segoe UI" pitchFamily="34" charset="0"/>
                <a:cs typeface="Segoe UI" pitchFamily="34" charset="0"/>
              </a:rPr>
              <a:t>&lt;segue&gt; And so, Microsoft preserves the capabilities of R, but enables them to be applied to extremely large data assets, at speed…</a:t>
            </a:r>
          </a:p>
          <a:p>
            <a:pPr marL="171450" lvl="0" indent="-171450" defTabSz="932472" fontAlgn="base">
              <a:lnSpc>
                <a:spcPct val="90000"/>
              </a:lnSpc>
              <a:spcBef>
                <a:spcPct val="0"/>
              </a:spcBef>
              <a:spcAft>
                <a:spcPct val="0"/>
              </a:spcAft>
              <a:buFont typeface="Arial" panose="020B0604020202020204" pitchFamily="34" charset="0"/>
              <a:buChar char="•"/>
            </a:pPr>
            <a:r>
              <a:rPr lang="en-US" sz="1200" b="0" baseline="0">
                <a:gradFill>
                  <a:gsLst>
                    <a:gs pos="0">
                      <a:srgbClr val="FFFFFF"/>
                    </a:gs>
                    <a:gs pos="100000">
                      <a:srgbClr val="FFFFFF"/>
                    </a:gs>
                  </a:gsLst>
                  <a:lin ang="5400000" scaled="0"/>
                </a:gradFill>
                <a:ea typeface="Segoe UI" pitchFamily="34" charset="0"/>
                <a:cs typeface="Segoe UI" pitchFamily="34" charset="0"/>
              </a:rPr>
              <a:t>Additional acceleration is possible when running inside of databases and clustered systems like Hadoop and Spark because data is not moved out of the cluster or database, rather, it is processed locally.  </a:t>
            </a:r>
          </a:p>
          <a:p>
            <a:pPr marL="171450" lvl="0" indent="-171450" defTabSz="932472" fontAlgn="base">
              <a:lnSpc>
                <a:spcPct val="90000"/>
              </a:lnSpc>
              <a:spcBef>
                <a:spcPct val="0"/>
              </a:spcBef>
              <a:spcAft>
                <a:spcPct val="0"/>
              </a:spcAft>
              <a:buFont typeface="Arial" panose="020B0604020202020204" pitchFamily="34" charset="0"/>
              <a:buChar char="•"/>
            </a:pPr>
            <a:r>
              <a:rPr lang="en-US" sz="1200" b="0" baseline="0">
                <a:gradFill>
                  <a:gsLst>
                    <a:gs pos="0">
                      <a:srgbClr val="FFFFFF"/>
                    </a:gs>
                    <a:gs pos="100000">
                      <a:srgbClr val="FFFFFF"/>
                    </a:gs>
                  </a:gsLst>
                  <a:lin ang="5400000" scaled="0"/>
                </a:gradFill>
                <a:ea typeface="Segoe UI" pitchFamily="34" charset="0"/>
                <a:cs typeface="Segoe UI" pitchFamily="34" charset="0"/>
              </a:rPr>
              <a:t>R Server scales by moving the work to the data, not the other way around.</a:t>
            </a:r>
            <a:endParaRPr lang="en-US" sz="1200" b="1">
              <a:gradFill>
                <a:gsLst>
                  <a:gs pos="0">
                    <a:srgbClr val="FFFFFF"/>
                  </a:gs>
                  <a:gs pos="100000">
                    <a:srgbClr val="FFFFFF"/>
                  </a:gs>
                </a:gsLst>
                <a:lin ang="5400000" scaled="0"/>
              </a:gradFill>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fld id="{96CD5F8F-46C9-46A5-9E1B-00B0A72B40BF}" type="slidenum">
              <a:rPr lang="en-US" smtClean="0"/>
              <a:t>5</a:t>
            </a:fld>
            <a:endParaRPr lang="en-US"/>
          </a:p>
        </p:txBody>
      </p:sp>
    </p:spTree>
    <p:extLst>
      <p:ext uri="{BB962C8B-B14F-4D97-AF65-F5344CB8AC3E}">
        <p14:creationId xmlns:p14="http://schemas.microsoft.com/office/powerpoint/2010/main" val="12546285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Slide Objective</a:t>
            </a:r>
          </a:p>
          <a:p>
            <a:pPr marL="171450" indent="-171450">
              <a:buFont typeface="Arial" panose="020B0604020202020204" pitchFamily="34" charset="0"/>
              <a:buChar char="•"/>
            </a:pPr>
            <a:r>
              <a:rPr lang="en-US" b="0"/>
              <a:t>Introduce</a:t>
            </a:r>
            <a:r>
              <a:rPr lang="en-US" b="0" baseline="0"/>
              <a:t> the variety of platforms supported by Microsoft R.  </a:t>
            </a:r>
          </a:p>
          <a:p>
            <a:pPr marL="171450" indent="-171450">
              <a:buFont typeface="Arial" panose="020B0604020202020204" pitchFamily="34" charset="0"/>
              <a:buChar char="•"/>
            </a:pPr>
            <a:r>
              <a:rPr lang="en-US" b="0" baseline="0"/>
              <a:t>Setup for subsequent discussion of portability – Write Once Deploy Anywhere (WODA, to be covered later in the presentation).</a:t>
            </a:r>
          </a:p>
          <a:p>
            <a:pPr marL="171450" indent="-171450">
              <a:buFont typeface="Arial" panose="020B0604020202020204" pitchFamily="34" charset="0"/>
              <a:buChar char="•"/>
            </a:pPr>
            <a:endParaRPr lang="en-US" b="0"/>
          </a:p>
          <a:p>
            <a:r>
              <a:rPr lang="en-US" b="1"/>
              <a:t>Talking Points</a:t>
            </a:r>
          </a:p>
          <a:p>
            <a:pPr marL="171450" indent="-171450">
              <a:buFont typeface="Arial" panose="020B0604020202020204" pitchFamily="34" charset="0"/>
              <a:buChar char="•"/>
            </a:pPr>
            <a:r>
              <a:rPr lang="en-US" b="0" baseline="0"/>
              <a:t>Microsoft’s R Server and SQL R Services products provide users with a broad family of R-based predictive analytics tools.</a:t>
            </a:r>
          </a:p>
          <a:p>
            <a:pPr marL="171450" indent="-171450">
              <a:buFont typeface="Arial" panose="020B0604020202020204" pitchFamily="34" charset="0"/>
              <a:buChar char="•"/>
            </a:pPr>
            <a:r>
              <a:rPr lang="en-US" b="0" baseline="0"/>
              <a:t>Support includes stand-alone, clustered and in-database options, and several choices for in-cloud analytics as well.</a:t>
            </a:r>
          </a:p>
          <a:p>
            <a:pPr marL="171450" indent="-171450">
              <a:buFont typeface="Arial" panose="020B0604020202020204" pitchFamily="34" charset="0"/>
              <a:buChar char="•"/>
            </a:pPr>
            <a:r>
              <a:rPr lang="en-US" b="0" baseline="0"/>
              <a:t>While historically data science has focused on creating insights, R Server not only serves the development of insights, but also the direct deployment of automated systems that extend apps to include predictive and prescriptive actions.</a:t>
            </a:r>
          </a:p>
          <a:p>
            <a:pPr marL="171450" indent="-171450">
              <a:buFont typeface="Arial" panose="020B0604020202020204" pitchFamily="34" charset="0"/>
              <a:buChar char="•"/>
            </a:pPr>
            <a:endParaRPr lang="en-US" b="0" baseline="0"/>
          </a:p>
          <a:p>
            <a:r>
              <a:rPr lang="en-US" b="1"/>
              <a:t>Notes</a:t>
            </a:r>
          </a:p>
          <a:p>
            <a:pPr marL="171450" indent="-171450">
              <a:buFont typeface="Arial" panose="020B0604020202020204" pitchFamily="34" charset="0"/>
              <a:buChar char="•"/>
            </a:pPr>
            <a:r>
              <a:rPr lang="en-US" b="0"/>
              <a:t>Avoid</a:t>
            </a:r>
            <a:r>
              <a:rPr lang="en-US" b="0" baseline="0"/>
              <a:t> discussing WODA at this point if you can, there’s another slide dedicated to portability later in this deck.</a:t>
            </a:r>
            <a:endParaRPr lang="en-US" b="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Build 2015</a:t>
            </a:r>
          </a:p>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6929" marR="0" lvl="0" indent="0" algn="l" defTabSz="940316"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11/17/2016 12:42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895395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C797392-A70C-4ACB-A74C-E4867CE270BC}"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512174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err="1"/>
              <a:t>Distributed</a:t>
            </a:r>
            <a:r>
              <a:rPr lang="en-GB" baseline="0" err="1"/>
              <a:t>R</a:t>
            </a:r>
            <a:r>
              <a:rPr lang="en-GB" baseline="0"/>
              <a:t> and ScaleR work together to stream blocks of data into the Revolution server and distribute the work across cores and nodes. The PEMA’s for calculation operate inside the cores and interim results are collected and combined to produce the output.  This shows how Revolution R overcomes the memory constraints of open source R and achieves high speed calculation through the use of PEMA’s, Intel Math </a:t>
            </a:r>
            <a:r>
              <a:rPr lang="en-GB" baseline="0" err="1"/>
              <a:t>Kernal</a:t>
            </a:r>
            <a:r>
              <a:rPr lang="en-GB" baseline="0"/>
              <a:t> Libraries and parallelised work.  </a:t>
            </a:r>
            <a:endParaRPr lang="en-GB"/>
          </a:p>
        </p:txBody>
      </p:sp>
      <p:sp>
        <p:nvSpPr>
          <p:cNvPr id="4" name="Slide Number Placeholder 3"/>
          <p:cNvSpPr>
            <a:spLocks noGrp="1"/>
          </p:cNvSpPr>
          <p:nvPr>
            <p:ph type="sldNum" sz="quarter" idx="10"/>
          </p:nvPr>
        </p:nvSpPr>
        <p:spPr/>
        <p:txBody>
          <a:bodyPr/>
          <a:lstStyle/>
          <a:p>
            <a:fld id="{790D750A-CBC3-4706-9C62-B6AC1EBEF41C}" type="slidenum">
              <a:rPr lang="en-US" smtClean="0"/>
              <a:pPr/>
              <a:t>8</a:t>
            </a:fld>
            <a:endParaRPr lang="en-US"/>
          </a:p>
        </p:txBody>
      </p:sp>
    </p:spTree>
    <p:extLst>
      <p:ext uri="{BB962C8B-B14F-4D97-AF65-F5344CB8AC3E}">
        <p14:creationId xmlns:p14="http://schemas.microsoft.com/office/powerpoint/2010/main" val="1807100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5438" y="698500"/>
            <a:ext cx="6207125" cy="34925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90D750A-CBC3-4706-9C62-B6AC1EBEF41C}" type="slidenum">
              <a:rPr lang="en-US" smtClean="0"/>
              <a:pPr/>
              <a:t>9</a:t>
            </a:fld>
            <a:endParaRPr lang="en-US"/>
          </a:p>
        </p:txBody>
      </p:sp>
    </p:spTree>
    <p:extLst>
      <p:ext uri="{BB962C8B-B14F-4D97-AF65-F5344CB8AC3E}">
        <p14:creationId xmlns:p14="http://schemas.microsoft.com/office/powerpoint/2010/main" val="40687777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Ignite 2015</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10C7E3BD-68E6-45CE-9671-7226969BEB39}" type="datetime8">
              <a:rPr lang="en-US" smtClean="0"/>
              <a:t>11/17/2016 12:42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20216941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event name)">
    <p:bg bwMode="auto">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82" y="0"/>
            <a:ext cx="12434711" cy="6994525"/>
          </a:xfrm>
          <a:prstGeom prst="rect">
            <a:avLst/>
          </a:prstGeom>
        </p:spPr>
      </p:pic>
      <p:sp>
        <p:nvSpPr>
          <p:cNvPr id="17" name="TextBox 16"/>
          <p:cNvSpPr txBox="1"/>
          <p:nvPr userDrawn="1"/>
        </p:nvSpPr>
        <p:spPr bwMode="white">
          <a:xfrm>
            <a:off x="294215" y="2136421"/>
            <a:ext cx="11887200" cy="1957459"/>
          </a:xfrm>
          <a:prstGeom prst="rect">
            <a:avLst/>
          </a:prstGeom>
          <a:noFill/>
        </p:spPr>
        <p:txBody>
          <a:bodyPr wrap="square" lIns="137160" tIns="146304" rIns="137160" bIns="146304" rtlCol="0">
            <a:spAutoFit/>
          </a:bodyPr>
          <a:lstStyle/>
          <a:p>
            <a:pPr>
              <a:lnSpc>
                <a:spcPct val="90000"/>
              </a:lnSpc>
              <a:spcAft>
                <a:spcPts val="600"/>
              </a:spcAft>
            </a:pPr>
            <a:r>
              <a:rPr lang="en-US" sz="6000">
                <a:gradFill>
                  <a:gsLst>
                    <a:gs pos="2917">
                      <a:srgbClr val="FFFFFF"/>
                    </a:gs>
                    <a:gs pos="30000">
                      <a:srgbClr val="FFFFFF"/>
                    </a:gs>
                  </a:gsLst>
                  <a:lin ang="5400000" scaled="0"/>
                </a:gradFill>
                <a:latin typeface="Segoe UI Light"/>
              </a:rPr>
              <a:t>Machine Learning,</a:t>
            </a:r>
            <a:r>
              <a:rPr lang="en-US" sz="6000" baseline="0">
                <a:gradFill>
                  <a:gsLst>
                    <a:gs pos="2917">
                      <a:srgbClr val="FFFFFF"/>
                    </a:gs>
                    <a:gs pos="30000">
                      <a:srgbClr val="FFFFFF"/>
                    </a:gs>
                  </a:gsLst>
                  <a:lin ang="5400000" scaled="0"/>
                </a:gradFill>
                <a:latin typeface="Segoe UI Light"/>
              </a:rPr>
              <a:t> Analytics,</a:t>
            </a:r>
            <a:br>
              <a:rPr lang="en-US" sz="6000" baseline="0">
                <a:gradFill>
                  <a:gsLst>
                    <a:gs pos="2917">
                      <a:srgbClr val="FFFFFF"/>
                    </a:gs>
                    <a:gs pos="30000">
                      <a:srgbClr val="FFFFFF"/>
                    </a:gs>
                  </a:gsLst>
                  <a:lin ang="5400000" scaled="0"/>
                </a:gradFill>
                <a:latin typeface="Segoe UI Light"/>
              </a:rPr>
            </a:br>
            <a:r>
              <a:rPr lang="en-US" sz="6000" baseline="0">
                <a:gradFill>
                  <a:gsLst>
                    <a:gs pos="2917">
                      <a:srgbClr val="FFFFFF"/>
                    </a:gs>
                    <a:gs pos="30000">
                      <a:srgbClr val="FFFFFF"/>
                    </a:gs>
                  </a:gsLst>
                  <a:lin ang="5400000" scaled="0"/>
                </a:gradFill>
                <a:latin typeface="Segoe UI Light"/>
              </a:rPr>
              <a:t>&amp; </a:t>
            </a:r>
            <a:r>
              <a:rPr lang="en-US" sz="6000">
                <a:gradFill>
                  <a:gsLst>
                    <a:gs pos="2917">
                      <a:srgbClr val="FFFFFF"/>
                    </a:gs>
                    <a:gs pos="30000">
                      <a:srgbClr val="FFFFFF"/>
                    </a:gs>
                  </a:gsLst>
                  <a:lin ang="5400000" scaled="0"/>
                </a:gradFill>
                <a:latin typeface="Segoe UI Light"/>
              </a:rPr>
              <a:t>Data Science Conference</a:t>
            </a:r>
            <a:endParaRPr lang="en-US" sz="7200">
              <a:gradFill>
                <a:gsLst>
                  <a:gs pos="2917">
                    <a:srgbClr val="FFFFFF"/>
                  </a:gs>
                  <a:gs pos="30000">
                    <a:srgbClr val="FFFFFF"/>
                  </a:gs>
                </a:gsLst>
                <a:lin ang="5400000" scaled="0"/>
              </a:gradFill>
              <a:latin typeface="Segoe UI Light"/>
            </a:endParaRPr>
          </a:p>
        </p:txBody>
      </p:sp>
      <p:sp>
        <p:nvSpPr>
          <p:cNvPr id="18" name="TextBox 17"/>
          <p:cNvSpPr txBox="1"/>
          <p:nvPr userDrawn="1"/>
        </p:nvSpPr>
        <p:spPr bwMode="white">
          <a:xfrm>
            <a:off x="294215" y="4029334"/>
            <a:ext cx="10195024" cy="849463"/>
          </a:xfrm>
          <a:prstGeom prst="rect">
            <a:avLst/>
          </a:prstGeom>
          <a:noFill/>
        </p:spPr>
        <p:txBody>
          <a:bodyPr wrap="square" lIns="137160" tIns="146304" rIns="137160" bIns="146304" rtlCol="0">
            <a:spAutoFit/>
          </a:bodyPr>
          <a:lstStyle/>
          <a:p>
            <a:pPr>
              <a:lnSpc>
                <a:spcPct val="90000"/>
              </a:lnSpc>
              <a:spcAft>
                <a:spcPts val="600"/>
              </a:spcAft>
            </a:pPr>
            <a:r>
              <a:rPr lang="en-US" sz="4000">
                <a:gradFill>
                  <a:gsLst>
                    <a:gs pos="2917">
                      <a:srgbClr val="FFFFFF"/>
                    </a:gs>
                    <a:gs pos="30000">
                      <a:srgbClr val="FFFFFF"/>
                    </a:gs>
                  </a:gsLst>
                  <a:lin ang="5400000" scaled="0"/>
                </a:gradFill>
                <a:latin typeface="Segoe UI Light"/>
              </a:rPr>
              <a:t>Nov 17–18</a:t>
            </a:r>
            <a:r>
              <a:rPr lang="en-US" sz="4000" baseline="0">
                <a:gradFill>
                  <a:gsLst>
                    <a:gs pos="2917">
                      <a:srgbClr val="FFFFFF"/>
                    </a:gs>
                    <a:gs pos="30000">
                      <a:srgbClr val="FFFFFF"/>
                    </a:gs>
                  </a:gsLst>
                  <a:lin ang="5400000" scaled="0"/>
                </a:gradFill>
                <a:latin typeface="Segoe UI Light"/>
              </a:rPr>
              <a:t> </a:t>
            </a:r>
            <a:r>
              <a:rPr lang="en-US" sz="4000">
                <a:gradFill>
                  <a:gsLst>
                    <a:gs pos="2917">
                      <a:srgbClr val="FFFFFF"/>
                    </a:gs>
                    <a:gs pos="30000">
                      <a:srgbClr val="FFFFFF"/>
                    </a:gs>
                  </a:gsLst>
                  <a:lin ang="5400000" scaled="0"/>
                </a:gradFill>
                <a:latin typeface="Segoe UI Light"/>
              </a:rPr>
              <a:t>| MSCC, Redmond, WA</a:t>
            </a:r>
          </a:p>
        </p:txBody>
      </p:sp>
      <p:grpSp>
        <p:nvGrpSpPr>
          <p:cNvPr id="7" name="Group 6"/>
          <p:cNvGrpSpPr>
            <a:grpSpLocks noChangeAspect="1"/>
          </p:cNvGrpSpPr>
          <p:nvPr userDrawn="1"/>
        </p:nvGrpSpPr>
        <p:grpSpPr bwMode="ltGray">
          <a:xfrm>
            <a:off x="468308" y="479425"/>
            <a:ext cx="1448129" cy="310896"/>
            <a:chOff x="457200" y="1643393"/>
            <a:chExt cx="4492753" cy="964540"/>
          </a:xfrm>
        </p:grpSpPr>
        <p:pic>
          <p:nvPicPr>
            <p:cNvPr id="8" name="Picture 7"/>
            <p:cNvPicPr>
              <a:picLocks noChangeAspect="1"/>
            </p:cNvPicPr>
            <p:nvPr/>
          </p:nvPicPr>
          <p:blipFill>
            <a:blip r:embed="rId3"/>
            <a:stretch>
              <a:fillRect/>
            </a:stretch>
          </p:blipFill>
          <p:spPr bwMode="ltGray">
            <a:xfrm>
              <a:off x="457200" y="1643393"/>
              <a:ext cx="964540" cy="964540"/>
            </a:xfrm>
            <a:prstGeom prst="rect">
              <a:avLst/>
            </a:prstGeom>
          </p:spPr>
        </p:pic>
        <p:sp>
          <p:nvSpPr>
            <p:cNvPr id="10" name="Freeform 12"/>
            <p:cNvSpPr>
              <a:spLocks noEditPoints="1"/>
            </p:cNvSpPr>
            <p:nvPr/>
          </p:nvSpPr>
          <p:spPr bwMode="lt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2223630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0058400"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551219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0058400"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1962210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0058400"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54150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3072531"/>
            <a:ext cx="5486399" cy="849463"/>
          </a:xfrm>
        </p:spPr>
        <p:txBody>
          <a:bodyPr anchor="ctr">
            <a:spAutoFit/>
          </a:bodyPr>
          <a:lstStyle>
            <a:lvl1pPr>
              <a:defRPr sz="48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4139151898"/>
      </p:ext>
    </p:extLst>
  </p:cSld>
  <p:clrMapOvr>
    <a:masterClrMapping/>
  </p:clrMapOvr>
  <p:transition>
    <p:fade/>
  </p:transition>
  <p:extLst>
    <p:ext uri="{DCECCB84-F9BA-43D5-87BE-67443E8EF086}">
      <p15:sldGuideLst xmlns:p15="http://schemas.microsoft.com/office/powerpoint/2012/main">
        <p15:guide id="1" pos="3917"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1315" y="0"/>
            <a:ext cx="6995160" cy="6995160"/>
          </a:xfrm>
          <a:prstGeom prst="rect">
            <a:avLst/>
          </a:prstGeom>
        </p:spPr>
      </p:pic>
    </p:spTree>
    <p:extLst>
      <p:ext uri="{BB962C8B-B14F-4D97-AF65-F5344CB8AC3E}">
        <p14:creationId xmlns:p14="http://schemas.microsoft.com/office/powerpoint/2010/main" val="1522061137"/>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46747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81466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1622106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8953954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856614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63"/>
            <a:ext cx="5486335" cy="25526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2" y="4678364"/>
            <a:ext cx="5486336" cy="1828800"/>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grpSp>
        <p:nvGrpSpPr>
          <p:cNvPr id="12" name="Group 11"/>
          <p:cNvGrpSpPr>
            <a:grpSpLocks noChangeAspect="1"/>
          </p:cNvGrpSpPr>
          <p:nvPr userDrawn="1"/>
        </p:nvGrpSpPr>
        <p:grpSpPr bwMode="black">
          <a:xfrm>
            <a:off x="468308" y="479425"/>
            <a:ext cx="1448129" cy="310896"/>
            <a:chOff x="457200" y="1643393"/>
            <a:chExt cx="4492753" cy="964540"/>
          </a:xfrm>
        </p:grpSpPr>
        <p:pic>
          <p:nvPicPr>
            <p:cNvPr id="14" name="Picture 13"/>
            <p:cNvPicPr>
              <a:picLocks noChangeAspect="1"/>
            </p:cNvPicPr>
            <p:nvPr/>
          </p:nvPicPr>
          <p:blipFill>
            <a:blip r:embed="rId2"/>
            <a:stretch>
              <a:fillRect/>
            </a:stretch>
          </p:blipFill>
          <p:spPr bwMode="black">
            <a:xfrm>
              <a:off x="457200" y="1643393"/>
              <a:ext cx="964540" cy="964540"/>
            </a:xfrm>
            <a:prstGeom prst="rect">
              <a:avLst/>
            </a:prstGeom>
          </p:spPr>
        </p:pic>
        <p:sp>
          <p:nvSpPr>
            <p:cNvPr id="15"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a:p>
          </p:txBody>
        </p:sp>
      </p:grpSp>
      <p:pic>
        <p:nvPicPr>
          <p:cNvPr id="16" name="Picture 15"/>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6218554" y="0"/>
            <a:ext cx="6217039" cy="6994525"/>
          </a:xfrm>
          <a:prstGeom prst="rect">
            <a:avLst/>
          </a:prstGeom>
        </p:spPr>
      </p:pic>
    </p:spTree>
    <p:extLst>
      <p:ext uri="{BB962C8B-B14F-4D97-AF65-F5344CB8AC3E}">
        <p14:creationId xmlns:p14="http://schemas.microsoft.com/office/powerpoint/2010/main" val="34412867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741778"/>
            <a:ext cx="6477854" cy="1868204"/>
          </a:xfrm>
        </p:spPr>
        <p:txBody>
          <a:bodyPr/>
          <a:lstStyle>
            <a:lvl1pPr marL="0" indent="0">
              <a:spcBef>
                <a:spcPts val="1800"/>
              </a:spcBef>
              <a:buNone/>
              <a:defRPr sz="3599">
                <a:solidFill>
                  <a:schemeClr val="accent1"/>
                </a:solidFill>
              </a:defRPr>
            </a:lvl1pPr>
            <a:lvl2pPr marL="0" indent="0">
              <a:buFontTx/>
              <a:buNone/>
              <a:defRPr sz="2000"/>
            </a:lvl2pPr>
            <a:lvl3pPr marL="228557" indent="0">
              <a:buNone/>
              <a:defRPr sz="1800"/>
            </a:lvl3pPr>
            <a:lvl4pPr marL="457112" indent="0">
              <a:buNone/>
              <a:defRPr sz="1599"/>
            </a:lvl4pPr>
            <a:lvl5pPr marL="685669" indent="0">
              <a:buNone/>
              <a:defRPr sz="1599"/>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quarter" idx="11" hasCustomPrompt="1"/>
          </p:nvPr>
        </p:nvSpPr>
        <p:spPr>
          <a:xfrm>
            <a:off x="274639" y="926618"/>
            <a:ext cx="11889564" cy="572464"/>
          </a:xfrm>
        </p:spPr>
        <p:txBody>
          <a:bodyPr wrap="square">
            <a:spAutoFit/>
          </a:bodyPr>
          <a:lstStyle>
            <a:lvl1pPr marL="0" indent="0">
              <a:spcBef>
                <a:spcPts val="1224"/>
              </a:spcBef>
              <a:buClr>
                <a:schemeClr val="tx1"/>
              </a:buClr>
              <a:buFont typeface="Wingdings" pitchFamily="2" charset="2"/>
              <a:buNone/>
              <a:defRPr lang="en-US" sz="2800" b="0" kern="1200" cap="none" spc="-102" baseline="0" dirty="0">
                <a:ln w="3175">
                  <a:noFill/>
                </a:ln>
                <a:solidFill>
                  <a:schemeClr val="accent2"/>
                </a:solidFill>
                <a:effectLst/>
                <a:latin typeface="+mj-lt"/>
                <a:ea typeface="+mn-ea"/>
                <a:cs typeface="Segoe UI" pitchFamily="34" charset="0"/>
              </a:defRPr>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p:txBody>
      </p:sp>
    </p:spTree>
    <p:extLst>
      <p:ext uri="{BB962C8B-B14F-4D97-AF65-F5344CB8AC3E}">
        <p14:creationId xmlns:p14="http://schemas.microsoft.com/office/powerpoint/2010/main" val="1081367967"/>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3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1" hasCustomPrompt="1"/>
          </p:nvPr>
        </p:nvSpPr>
        <p:spPr>
          <a:xfrm>
            <a:off x="274639" y="926618"/>
            <a:ext cx="11889564" cy="572464"/>
          </a:xfrm>
        </p:spPr>
        <p:txBody>
          <a:bodyPr wrap="square">
            <a:spAutoFit/>
          </a:bodyPr>
          <a:lstStyle>
            <a:lvl1pPr marL="0" indent="0">
              <a:spcBef>
                <a:spcPts val="1224"/>
              </a:spcBef>
              <a:buClr>
                <a:schemeClr val="tx1"/>
              </a:buClr>
              <a:buFont typeface="Wingdings" pitchFamily="2" charset="2"/>
              <a:buNone/>
              <a:defRPr lang="en-US" sz="2800" b="0" kern="1200" cap="none" spc="-102" baseline="0" dirty="0">
                <a:ln w="3175">
                  <a:noFill/>
                </a:ln>
                <a:solidFill>
                  <a:schemeClr val="accent2"/>
                </a:solidFill>
                <a:effectLst/>
                <a:latin typeface="+mj-lt"/>
                <a:ea typeface="+mn-ea"/>
                <a:cs typeface="Segoe UI" pitchFamily="34" charset="0"/>
              </a:defRPr>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a:t>Click to edit Master text styles</a:t>
            </a:r>
          </a:p>
        </p:txBody>
      </p:sp>
    </p:spTree>
    <p:extLst>
      <p:ext uri="{BB962C8B-B14F-4D97-AF65-F5344CB8AC3E}">
        <p14:creationId xmlns:p14="http://schemas.microsoft.com/office/powerpoint/2010/main" val="675132505"/>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40" y="1212852"/>
            <a:ext cx="11887200" cy="216384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8499211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First line blue -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Text Placeholder 6"/>
          <p:cNvSpPr>
            <a:spLocks noGrp="1"/>
          </p:cNvSpPr>
          <p:nvPr>
            <p:ph type="body" sz="quarter" idx="13"/>
          </p:nvPr>
        </p:nvSpPr>
        <p:spPr>
          <a:xfrm>
            <a:off x="621824" y="1632057"/>
            <a:ext cx="11192828" cy="2092881"/>
          </a:xfrm>
        </p:spPr>
        <p:txBody>
          <a:bodyPr>
            <a:spAutoFit/>
          </a:bodyPr>
          <a:lstStyle>
            <a:lvl1pPr marL="0" indent="0">
              <a:buNone/>
              <a:defRPr>
                <a:solidFill>
                  <a:schemeClr val="tx1"/>
                </a:solidFill>
              </a:defRPr>
            </a:lvl1pPr>
            <a:lvl2pPr marL="0" indent="0">
              <a:buNone/>
              <a:defRPr/>
            </a:lvl2pPr>
            <a:lvl3pPr marL="0" indent="0">
              <a:buNone/>
              <a:defRPr/>
            </a:lvl3pPr>
            <a:lvl4pPr marL="0" indent="0">
              <a:buNone/>
              <a:defRPr/>
            </a:lvl4pPr>
            <a:lvl5pPr marL="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18123673"/>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lue first line">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1"/>
          </p:nvPr>
        </p:nvSpPr>
        <p:spPr>
          <a:xfrm>
            <a:off x="621825" y="1632058"/>
            <a:ext cx="11141009" cy="209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82223350"/>
      </p:ext>
    </p:extLst>
  </p:cSld>
  <p:clrMapOvr>
    <a:masterClrMapping/>
  </p:clrMapOvr>
  <p:hf hdr="0" ftr="0" dt="0"/>
  <p:extLst>
    <p:ext uri="{DCECCB84-F9BA-43D5-87BE-67443E8EF086}">
      <p15:sldGuideLst xmlns:p15="http://schemas.microsoft.com/office/powerpoint/2012/main">
        <p15:guide id="1" orient="horz" pos="162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First line blue -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Text Placeholder 6"/>
          <p:cNvSpPr>
            <a:spLocks noGrp="1"/>
          </p:cNvSpPr>
          <p:nvPr>
            <p:ph type="body" sz="quarter" idx="13"/>
          </p:nvPr>
        </p:nvSpPr>
        <p:spPr>
          <a:xfrm>
            <a:off x="621824" y="1632056"/>
            <a:ext cx="11192828" cy="2176398"/>
          </a:xfrm>
        </p:spPr>
        <p:txBody>
          <a:bodyPr>
            <a:spAutoFit/>
          </a:bodyPr>
          <a:lstStyle>
            <a:lvl1pPr marL="0" indent="0">
              <a:buNone/>
              <a:defRPr>
                <a:solidFill>
                  <a:schemeClr val="bg2"/>
                </a:solidFill>
              </a:defRPr>
            </a:lvl1pPr>
            <a:lvl2pPr marL="0" indent="0">
              <a:buNone/>
              <a:defRPr sz="2448"/>
            </a:lvl2pPr>
            <a:lvl3pPr marL="0" indent="0">
              <a:buNone/>
              <a:defRPr/>
            </a:lvl3pPr>
            <a:lvl4pPr marL="0" indent="0">
              <a:buNone/>
              <a:defRPr sz="1903"/>
            </a:lvl4pPr>
            <a:lvl5pPr marL="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quarter" idx="14"/>
          </p:nvPr>
        </p:nvSpPr>
        <p:spPr>
          <a:xfrm>
            <a:off x="621824" y="1010320"/>
            <a:ext cx="11192828" cy="523733"/>
          </a:xfrm>
        </p:spPr>
        <p:txBody>
          <a:bodyPr/>
          <a:lstStyle>
            <a:lvl1pPr>
              <a:defRPr sz="2448">
                <a:solidFill>
                  <a:schemeClr val="accent1"/>
                </a:solidFill>
              </a:defRPr>
            </a:lvl1pPr>
          </a:lstStyle>
          <a:p>
            <a:pPr lvl="0"/>
            <a:r>
              <a:rPr lang="en-US"/>
              <a:t>Edit Master text styles</a:t>
            </a:r>
          </a:p>
        </p:txBody>
      </p:sp>
    </p:spTree>
    <p:extLst>
      <p:ext uri="{BB962C8B-B14F-4D97-AF65-F5344CB8AC3E}">
        <p14:creationId xmlns:p14="http://schemas.microsoft.com/office/powerpoint/2010/main" val="963007745"/>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20354">
                      <a:schemeClr val="tx2"/>
                    </a:gs>
                    <a:gs pos="40000">
                      <a:schemeClr val="tx2"/>
                    </a:gs>
                  </a:gsLst>
                  <a:lin ang="5400000" scaled="0"/>
                </a:gradFill>
              </a:defRPr>
            </a:lvl1pPr>
            <a:lvl2pPr marL="0" indent="0">
              <a:buFontTx/>
              <a:buNone/>
              <a:defRPr sz="2000"/>
            </a:lvl2pPr>
            <a:lvl3pPr marL="228538" indent="0">
              <a:buNone/>
              <a:defRPr/>
            </a:lvl3pPr>
            <a:lvl4pPr marL="457075" indent="0">
              <a:buNone/>
              <a:defRPr/>
            </a:lvl4pPr>
            <a:lvl5pPr marL="685613"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30759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020720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0676597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8500121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13121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4531496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
          <a:xfrm>
            <a:off x="274638" y="2125677"/>
            <a:ext cx="7039753" cy="1181862"/>
          </a:xfrm>
          <a:noFill/>
        </p:spPr>
        <p:txBody>
          <a:bodyPr wrap="square" tIns="91440" bIns="91440" anchor="b" anchorCtr="0">
            <a:spAutoFit/>
          </a:bodyPr>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bwMode="black">
          <a:xfrm>
            <a:off x="274639" y="3954463"/>
            <a:ext cx="7040866"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588681" y="0"/>
            <a:ext cx="4847793" cy="6994525"/>
          </a:xfrm>
          <a:prstGeom prst="rect">
            <a:avLst/>
          </a:prstGeom>
        </p:spPr>
      </p:pic>
      <p:sp>
        <p:nvSpPr>
          <p:cNvPr id="4" name="Rectangle 3"/>
          <p:cNvSpPr/>
          <p:nvPr userDrawn="1"/>
        </p:nvSpPr>
        <p:spPr bwMode="auto">
          <a:xfrm>
            <a:off x="7588681" y="0"/>
            <a:ext cx="2744311" cy="6994525"/>
          </a:xfrm>
          <a:prstGeom prst="rect">
            <a:avLst/>
          </a:prstGeom>
          <a:gradFill flip="none" rotWithShape="1">
            <a:gsLst>
              <a:gs pos="0">
                <a:srgbClr val="E6E6E6">
                  <a:alpha val="5000"/>
                </a:srgbClr>
              </a:gs>
              <a:gs pos="100000">
                <a:srgbClr val="E6E6E6">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5061958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
          <a:xfrm>
            <a:off x="274639" y="2125677"/>
            <a:ext cx="7040880" cy="1181862"/>
          </a:xfrm>
          <a:noFill/>
        </p:spPr>
        <p:txBody>
          <a:bodyPr wrap="square"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pic>
        <p:nvPicPr>
          <p:cNvPr id="6" name="Picture 5"/>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588681" y="0"/>
            <a:ext cx="4847793" cy="6994525"/>
          </a:xfrm>
          <a:prstGeom prst="rect">
            <a:avLst/>
          </a:prstGeom>
        </p:spPr>
      </p:pic>
      <p:sp>
        <p:nvSpPr>
          <p:cNvPr id="7" name="Rectangle 6"/>
          <p:cNvSpPr/>
          <p:nvPr userDrawn="1"/>
        </p:nvSpPr>
        <p:spPr bwMode="auto">
          <a:xfrm>
            <a:off x="7588681" y="0"/>
            <a:ext cx="2744311" cy="6994525"/>
          </a:xfrm>
          <a:prstGeom prst="rect">
            <a:avLst/>
          </a:prstGeom>
          <a:gradFill flip="none" rotWithShape="1">
            <a:gsLst>
              <a:gs pos="0">
                <a:srgbClr val="E6E6E6">
                  <a:alpha val="5000"/>
                </a:srgbClr>
              </a:gs>
              <a:gs pos="100000">
                <a:srgbClr val="E6E6E6">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734565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8"/>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2750317772"/>
      </p:ext>
    </p:extLst>
  </p:cSld>
  <p:clrMap bg1="lt1" tx1="dk1" bg2="lt2" tx2="dk2" accent1="accent1" accent2="accent2" accent3="accent3" accent4="accent4" accent5="accent5" accent6="accent6" hlink="hlink" folHlink="folHlink"/>
  <p:sldLayoutIdLst>
    <p:sldLayoutId id="2147484468" r:id="rId1"/>
    <p:sldLayoutId id="2147484388" r:id="rId2"/>
    <p:sldLayoutId id="2147484390" r:id="rId3"/>
    <p:sldLayoutId id="2147484392" r:id="rId4"/>
    <p:sldLayoutId id="2147484394" r:id="rId5"/>
    <p:sldLayoutId id="2147484396" r:id="rId6"/>
    <p:sldLayoutId id="2147484397" r:id="rId7"/>
    <p:sldLayoutId id="2147484398" r:id="rId8"/>
    <p:sldLayoutId id="2147484399" r:id="rId9"/>
    <p:sldLayoutId id="2147484400" r:id="rId10"/>
    <p:sldLayoutId id="2147484401" r:id="rId11"/>
    <p:sldLayoutId id="2147484469" r:id="rId12"/>
    <p:sldLayoutId id="2147484403" r:id="rId13"/>
    <p:sldLayoutId id="2147484464" r:id="rId14"/>
    <p:sldLayoutId id="2147484404" r:id="rId15"/>
    <p:sldLayoutId id="2147484405" r:id="rId16"/>
    <p:sldLayoutId id="2147484407" r:id="rId17"/>
    <p:sldLayoutId id="2147484409" r:id="rId18"/>
    <p:sldLayoutId id="2147484410" r:id="rId19"/>
    <p:sldLayoutId id="2147484470" r:id="rId20"/>
    <p:sldLayoutId id="2147484471" r:id="rId21"/>
    <p:sldLayoutId id="2147484472" r:id="rId22"/>
    <p:sldLayoutId id="2147484473" r:id="rId23"/>
    <p:sldLayoutId id="2147484474" r:id="rId24"/>
    <p:sldLayoutId id="2147484475" r:id="rId25"/>
    <p:sldLayoutId id="2147484476" r:id="rId2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comments" Target="../comments/comment1.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comments" Target="../comments/comment2.xml"/></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comments" Target="../comments/comment3.xml"/></Relationships>
</file>

<file path=ppt/slides/_rels/slide16.xml.rels><?xml version="1.0" encoding="UTF-8" standalone="yes"?>
<Relationships xmlns="http://schemas.openxmlformats.org/package/2006/relationships"><Relationship Id="rId3" Type="http://schemas.openxmlformats.org/officeDocument/2006/relationships/hyperlink" Target="https://aka.ms/mrs-campaign"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hyperlink" Target="https://github.com/Microsoft/r-server-campaign-optimization"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s://github.com/Microsoft/SQL-Server-R-Services-Samples" TargetMode="External"/><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2.xml"/><Relationship Id="rId6" Type="http://schemas.openxmlformats.org/officeDocument/2006/relationships/image" Target="../media/image20.png"/><Relationship Id="rId5" Type="http://schemas.openxmlformats.org/officeDocument/2006/relationships/image" Target="../media/image19.png"/><Relationship Id="rId10" Type="http://schemas.openxmlformats.org/officeDocument/2006/relationships/comments" Target="../comments/comment4.xml"/><Relationship Id="rId4" Type="http://schemas.openxmlformats.org/officeDocument/2006/relationships/image" Target="../media/image18.png"/><Relationship Id="rId9" Type="http://schemas.openxmlformats.org/officeDocument/2006/relationships/hyperlink" Target="http://aka.ms/SqlRtemplates"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24.png"/><Relationship Id="rId5" Type="http://schemas.microsoft.com/office/2007/relationships/hdphoto" Target="../media/hdphoto1.wdp"/><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0.png"/><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hyperlink" Target="https://aka.ms/mrs-campaign" TargetMode="Externa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hyperlink" Target="https://docs.microsoft.com/en-us/azure/hdinsight/hdinsight-hadoop-r-server-install-r-studio" TargetMode="External"/><Relationship Id="rId2" Type="http://schemas.openxmlformats.org/officeDocument/2006/relationships/hyperlink" Target="https://docs.microsoft.com/en-us/azure/hdinsight/hdinsight-hadoop-r-server-get-started" TargetMode="Externa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4.xml"/><Relationship Id="rId1" Type="http://schemas.openxmlformats.org/officeDocument/2006/relationships/vmlDrawing" Target="../drawings/vmlDrawing1.vml"/><Relationship Id="rId4" Type="http://schemas.openxmlformats.org/officeDocument/2006/relationships/image" Target="../media/image33.emf"/></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hyperlink" Target="mailto:xixue@Microsoft.com" TargetMode="External"/><Relationship Id="rId2" Type="http://schemas.openxmlformats.org/officeDocument/2006/relationships/notesSlide" Target="../notesSlides/notesSlide25.xml"/><Relationship Id="rId1" Type="http://schemas.openxmlformats.org/officeDocument/2006/relationships/slideLayout" Target="../slideLayouts/slideLayout11.xml"/><Relationship Id="rId6" Type="http://schemas.openxmlformats.org/officeDocument/2006/relationships/hyperlink" Target="mailto:Jaren@Microsoft.ocm" TargetMode="External"/><Relationship Id="rId5" Type="http://schemas.openxmlformats.org/officeDocument/2006/relationships/hyperlink" Target="mailto:yuso@Microsoft.com" TargetMode="External"/><Relationship Id="rId4" Type="http://schemas.openxmlformats.org/officeDocument/2006/relationships/hyperlink" Target="mailto:casarouf@microsoft.com" TargetMode="Externa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5.xml"/><Relationship Id="rId1" Type="http://schemas.openxmlformats.org/officeDocument/2006/relationships/tags" Target="../tags/tag1.xml"/><Relationship Id="rId5" Type="http://schemas.openxmlformats.org/officeDocument/2006/relationships/hyperlink" Target="https://msdn.microsoft.com/en-us/microsoft-r/scaler/scaler" TargetMode="Externa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0277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ScaleR is 10’s to 100’s of Time Faster Than Open Source</a:t>
            </a:r>
          </a:p>
        </p:txBody>
      </p:sp>
      <p:sp>
        <p:nvSpPr>
          <p:cNvPr id="3" name="Text Placeholder 2"/>
          <p:cNvSpPr>
            <a:spLocks noGrp="1"/>
          </p:cNvSpPr>
          <p:nvPr>
            <p:ph type="body" sz="quarter" idx="10"/>
          </p:nvPr>
        </p:nvSpPr>
        <p:spPr>
          <a:xfrm>
            <a:off x="275482" y="2323236"/>
            <a:ext cx="4679757" cy="3327379"/>
          </a:xfrm>
        </p:spPr>
        <p:txBody>
          <a:bodyPr/>
          <a:lstStyle/>
          <a:p>
            <a:r>
              <a:rPr lang="en-GB"/>
              <a:t>No RAM Limits</a:t>
            </a:r>
          </a:p>
          <a:p>
            <a:pPr marL="342834" lvl="1" indent="-342834">
              <a:buFont typeface="Arial" panose="020B0604020202020204" pitchFamily="34" charset="0"/>
              <a:buChar char="•"/>
            </a:pPr>
            <a:r>
              <a:rPr lang="en-GB"/>
              <a:t>Open Source R Exceeds RAM and Fails</a:t>
            </a:r>
          </a:p>
          <a:p>
            <a:pPr marL="342834" lvl="1" indent="-342834">
              <a:buFont typeface="Arial" panose="020B0604020202020204" pitchFamily="34" charset="0"/>
              <a:buChar char="•"/>
            </a:pPr>
            <a:r>
              <a:rPr lang="en-GB"/>
              <a:t>MRS Scales Linearly Well Beyond RAM Limits</a:t>
            </a:r>
          </a:p>
          <a:p>
            <a:r>
              <a:rPr lang="en-GB"/>
              <a:t>Faster Algorithms</a:t>
            </a:r>
          </a:p>
          <a:p>
            <a:pPr marL="342834" lvl="1" indent="-342834">
              <a:buFont typeface="Arial" panose="020B0604020202020204" pitchFamily="34" charset="0"/>
              <a:buChar char="•"/>
            </a:pPr>
            <a:r>
              <a:rPr lang="en-GB"/>
              <a:t>As data grows </a:t>
            </a:r>
            <a:r>
              <a:rPr lang="en-GB" err="1"/>
              <a:t>ScaleR</a:t>
            </a:r>
            <a:r>
              <a:rPr lang="en-GB"/>
              <a:t> optimization becomes apparent</a:t>
            </a:r>
          </a:p>
        </p:txBody>
      </p:sp>
      <p:graphicFrame>
        <p:nvGraphicFramePr>
          <p:cNvPr id="7" name="Table 6"/>
          <p:cNvGraphicFramePr>
            <a:graphicFrameLocks noGrp="1"/>
          </p:cNvGraphicFramePr>
          <p:nvPr>
            <p:extLst/>
          </p:nvPr>
        </p:nvGraphicFramePr>
        <p:xfrm>
          <a:off x="5446332" y="2125558"/>
          <a:ext cx="6267095" cy="3478088"/>
        </p:xfrm>
        <a:graphic>
          <a:graphicData uri="http://schemas.openxmlformats.org/drawingml/2006/table">
            <a:tbl>
              <a:tblPr/>
              <a:tblGrid>
                <a:gridCol w="1086016">
                  <a:extLst>
                    <a:ext uri="{9D8B030D-6E8A-4147-A177-3AD203B41FA5}">
                      <a16:colId xmlns:a16="http://schemas.microsoft.com/office/drawing/2014/main" val="20000"/>
                    </a:ext>
                  </a:extLst>
                </a:gridCol>
                <a:gridCol w="1343976">
                  <a:extLst>
                    <a:ext uri="{9D8B030D-6E8A-4147-A177-3AD203B41FA5}">
                      <a16:colId xmlns:a16="http://schemas.microsoft.com/office/drawing/2014/main" val="20001"/>
                    </a:ext>
                  </a:extLst>
                </a:gridCol>
                <a:gridCol w="1216331">
                  <a:extLst>
                    <a:ext uri="{9D8B030D-6E8A-4147-A177-3AD203B41FA5}">
                      <a16:colId xmlns:a16="http://schemas.microsoft.com/office/drawing/2014/main" val="20002"/>
                    </a:ext>
                  </a:extLst>
                </a:gridCol>
                <a:gridCol w="1207102">
                  <a:extLst>
                    <a:ext uri="{9D8B030D-6E8A-4147-A177-3AD203B41FA5}">
                      <a16:colId xmlns:a16="http://schemas.microsoft.com/office/drawing/2014/main" val="20003"/>
                    </a:ext>
                  </a:extLst>
                </a:gridCol>
                <a:gridCol w="1413670">
                  <a:extLst>
                    <a:ext uri="{9D8B030D-6E8A-4147-A177-3AD203B41FA5}">
                      <a16:colId xmlns:a16="http://schemas.microsoft.com/office/drawing/2014/main" val="20004"/>
                    </a:ext>
                  </a:extLst>
                </a:gridCol>
              </a:tblGrid>
              <a:tr h="851224">
                <a:tc>
                  <a:txBody>
                    <a:bodyPr/>
                    <a:lstStyle/>
                    <a:p>
                      <a:pPr algn="ctr" fontAlgn="b"/>
                      <a:r>
                        <a:rPr lang="en-GB" sz="1800" b="1" i="0" u="none" strike="noStrike" dirty="0">
                          <a:solidFill>
                            <a:srgbClr val="FFFFFF"/>
                          </a:solidFill>
                          <a:effectLst/>
                          <a:latin typeface="Calibri" panose="020F0502020204030204" pitchFamily="34" charset="0"/>
                        </a:rPr>
                        <a:t>File Name</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000000"/>
                    </a:solidFill>
                  </a:tcPr>
                </a:tc>
                <a:tc>
                  <a:txBody>
                    <a:bodyPr/>
                    <a:lstStyle/>
                    <a:p>
                      <a:pPr algn="ctr" fontAlgn="b"/>
                      <a:r>
                        <a:rPr lang="en-GB" sz="1800" b="1" i="0" u="none" strike="noStrike" dirty="0">
                          <a:solidFill>
                            <a:srgbClr val="FFFFFF"/>
                          </a:solidFill>
                          <a:effectLst/>
                          <a:latin typeface="Calibri" panose="020F0502020204030204" pitchFamily="34" charset="0"/>
                        </a:rPr>
                        <a:t>Compressed</a:t>
                      </a:r>
                      <a:r>
                        <a:rPr lang="en-GB" sz="1800" b="1" i="0" u="none" strike="noStrike" baseline="0" dirty="0">
                          <a:solidFill>
                            <a:srgbClr val="FFFFFF"/>
                          </a:solidFill>
                          <a:effectLst/>
                          <a:latin typeface="Calibri" panose="020F0502020204030204" pitchFamily="34" charset="0"/>
                        </a:rPr>
                        <a:t> </a:t>
                      </a:r>
                      <a:r>
                        <a:rPr lang="en-GB" sz="1800" b="1" i="0" u="none" strike="noStrike" dirty="0">
                          <a:solidFill>
                            <a:srgbClr val="FFFFFF"/>
                          </a:solidFill>
                          <a:effectLst/>
                          <a:latin typeface="Calibri" panose="020F0502020204030204" pitchFamily="34" charset="0"/>
                        </a:rPr>
                        <a:t>File Size (MB)</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000000"/>
                    </a:solidFill>
                  </a:tcPr>
                </a:tc>
                <a:tc>
                  <a:txBody>
                    <a:bodyPr/>
                    <a:lstStyle/>
                    <a:p>
                      <a:pPr algn="ctr" fontAlgn="b"/>
                      <a:r>
                        <a:rPr lang="en-GB" sz="1800" b="1" i="0" u="none" strike="noStrike" dirty="0">
                          <a:solidFill>
                            <a:srgbClr val="FFFFFF"/>
                          </a:solidFill>
                          <a:effectLst/>
                          <a:latin typeface="Calibri" panose="020F0502020204030204" pitchFamily="34" charset="0"/>
                        </a:rPr>
                        <a:t>No. Rows</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000000"/>
                    </a:solidFill>
                  </a:tcPr>
                </a:tc>
                <a:tc>
                  <a:txBody>
                    <a:bodyPr/>
                    <a:lstStyle/>
                    <a:p>
                      <a:pPr algn="ctr" fontAlgn="b"/>
                      <a:r>
                        <a:rPr lang="en-GB" sz="1800" b="1" i="0" u="none" strike="noStrike" dirty="0">
                          <a:solidFill>
                            <a:srgbClr val="FFFFFF"/>
                          </a:solidFill>
                          <a:effectLst/>
                          <a:latin typeface="Calibri" panose="020F0502020204030204" pitchFamily="34" charset="0"/>
                        </a:rPr>
                        <a:t>Open Source</a:t>
                      </a:r>
                      <a:r>
                        <a:rPr lang="en-GB" sz="1800" b="1" i="0" u="none" strike="noStrike" baseline="0" dirty="0">
                          <a:solidFill>
                            <a:srgbClr val="FFFFFF"/>
                          </a:solidFill>
                          <a:effectLst/>
                          <a:latin typeface="Calibri" panose="020F0502020204030204" pitchFamily="34" charset="0"/>
                        </a:rPr>
                        <a:t> R</a:t>
                      </a:r>
                      <a:endParaRPr lang="en-GB" sz="1800" b="1" i="0" u="none" strike="noStrike" dirty="0">
                        <a:solidFill>
                          <a:srgbClr val="FFFFFF"/>
                        </a:solidFill>
                        <a:effectLst/>
                        <a:latin typeface="Calibri" panose="020F0502020204030204" pitchFamily="34" charset="0"/>
                      </a:endParaRPr>
                    </a:p>
                    <a:p>
                      <a:pPr algn="ctr" fontAlgn="b"/>
                      <a:r>
                        <a:rPr lang="en-GB" sz="1800" b="1" i="0" u="none" strike="noStrike" dirty="0">
                          <a:solidFill>
                            <a:srgbClr val="FFFFFF"/>
                          </a:solidFill>
                          <a:effectLst/>
                          <a:latin typeface="Calibri" panose="020F0502020204030204" pitchFamily="34" charset="0"/>
                        </a:rPr>
                        <a:t>(</a:t>
                      </a:r>
                      <a:r>
                        <a:rPr lang="en-GB" sz="1800" b="1" i="0" u="none" strike="noStrike" dirty="0" err="1">
                          <a:solidFill>
                            <a:srgbClr val="FFFFFF"/>
                          </a:solidFill>
                          <a:effectLst/>
                          <a:latin typeface="Calibri" panose="020F0502020204030204" pitchFamily="34" charset="0"/>
                        </a:rPr>
                        <a:t>secs</a:t>
                      </a:r>
                      <a:r>
                        <a:rPr lang="en-GB" sz="1800" b="1" i="0" u="none" strike="noStrike" dirty="0">
                          <a:solidFill>
                            <a:srgbClr val="FFFFFF"/>
                          </a:solidFill>
                          <a:effectLst/>
                          <a:latin typeface="Calibri" panose="020F0502020204030204" pitchFamily="34" charset="0"/>
                        </a:rPr>
                        <a:t>)</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000000"/>
                    </a:solidFill>
                  </a:tcPr>
                </a:tc>
                <a:tc>
                  <a:txBody>
                    <a:bodyPr/>
                    <a:lstStyle/>
                    <a:p>
                      <a:pPr algn="ctr" fontAlgn="b"/>
                      <a:r>
                        <a:rPr lang="en-GB" sz="1800" b="1" i="0" u="none" strike="noStrike" dirty="0">
                          <a:solidFill>
                            <a:srgbClr val="FFFFFF"/>
                          </a:solidFill>
                          <a:effectLst/>
                          <a:latin typeface="Calibri" panose="020F0502020204030204" pitchFamily="34" charset="0"/>
                        </a:rPr>
                        <a:t>Microsoft</a:t>
                      </a:r>
                      <a:r>
                        <a:rPr lang="en-GB" sz="1800" b="1" i="0" u="none" strike="noStrike" baseline="0" dirty="0">
                          <a:solidFill>
                            <a:srgbClr val="FFFFFF"/>
                          </a:solidFill>
                          <a:effectLst/>
                          <a:latin typeface="Calibri" panose="020F0502020204030204" pitchFamily="34" charset="0"/>
                        </a:rPr>
                        <a:t> R</a:t>
                      </a:r>
                      <a:endParaRPr lang="en-GB" sz="1800" b="1" i="0" u="none" strike="noStrike" dirty="0">
                        <a:solidFill>
                          <a:srgbClr val="FFFFFF"/>
                        </a:solidFill>
                        <a:effectLst/>
                        <a:latin typeface="Calibri" panose="020F0502020204030204" pitchFamily="34" charset="0"/>
                      </a:endParaRPr>
                    </a:p>
                    <a:p>
                      <a:pPr algn="ctr" fontAlgn="b"/>
                      <a:r>
                        <a:rPr lang="en-GB" sz="1800" b="1" i="0" u="none" strike="noStrike" dirty="0">
                          <a:solidFill>
                            <a:srgbClr val="FFFFFF"/>
                          </a:solidFill>
                          <a:effectLst/>
                          <a:latin typeface="Calibri" panose="020F0502020204030204" pitchFamily="34" charset="0"/>
                        </a:rPr>
                        <a:t>(</a:t>
                      </a:r>
                      <a:r>
                        <a:rPr lang="en-GB" sz="1800" b="1" i="0" u="none" strike="noStrike" dirty="0" err="1">
                          <a:solidFill>
                            <a:srgbClr val="FFFFFF"/>
                          </a:solidFill>
                          <a:effectLst/>
                          <a:latin typeface="Calibri" panose="020F0502020204030204" pitchFamily="34" charset="0"/>
                        </a:rPr>
                        <a:t>secs</a:t>
                      </a:r>
                      <a:r>
                        <a:rPr lang="en-GB" sz="1800" b="1" i="0" u="none" strike="noStrike" dirty="0">
                          <a:solidFill>
                            <a:srgbClr val="FFFFFF"/>
                          </a:solidFill>
                          <a:effectLst/>
                          <a:latin typeface="Calibri" panose="020F0502020204030204" pitchFamily="34" charset="0"/>
                        </a:rPr>
                        <a:t>)</a:t>
                      </a:r>
                    </a:p>
                  </a:txBody>
                  <a:tcPr marL="11881" marR="11881" marT="11881" marB="0" anchor="b">
                    <a:lnL w="6350" cap="flat" cmpd="sng" algn="ctr">
                      <a:solidFill>
                        <a:srgbClr val="FFFFFF"/>
                      </a:solidFill>
                      <a:prstDash val="solid"/>
                      <a:round/>
                      <a:headEnd type="none" w="med" len="med"/>
                      <a:tailEnd type="none" w="med" len="med"/>
                    </a:lnL>
                    <a:lnR>
                      <a:noFill/>
                    </a:lnR>
                    <a:lnT>
                      <a:noFill/>
                    </a:lnT>
                    <a:lnB w="6350" cap="flat" cmpd="sng" algn="ctr">
                      <a:solidFill>
                        <a:srgbClr val="FFFFFF"/>
                      </a:solidFill>
                      <a:prstDash val="solid"/>
                      <a:round/>
                      <a:headEnd type="none" w="med" len="med"/>
                      <a:tailEnd type="none" w="med" len="med"/>
                    </a:lnB>
                    <a:solidFill>
                      <a:srgbClr val="000000"/>
                    </a:solidFill>
                  </a:tcPr>
                </a:tc>
                <a:extLst>
                  <a:ext uri="{0D108BD9-81ED-4DB2-BD59-A6C34878D82A}">
                    <a16:rowId xmlns:a16="http://schemas.microsoft.com/office/drawing/2014/main" val="10000"/>
                  </a:ext>
                </a:extLst>
              </a:tr>
              <a:tr h="328358">
                <a:tc>
                  <a:txBody>
                    <a:bodyPr/>
                    <a:lstStyle/>
                    <a:p>
                      <a:pPr algn="l" fontAlgn="b"/>
                      <a:r>
                        <a:rPr lang="en-GB" sz="1800" b="0" i="0" u="none" strike="noStrike" dirty="0">
                          <a:solidFill>
                            <a:srgbClr val="000000"/>
                          </a:solidFill>
                          <a:effectLst/>
                          <a:latin typeface="Calibri" panose="020F0502020204030204" pitchFamily="34" charset="0"/>
                        </a:rPr>
                        <a:t>Tiny</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0.3</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1,235</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a:solidFill>
                            <a:srgbClr val="000000"/>
                          </a:solidFill>
                          <a:effectLst/>
                          <a:latin typeface="Calibri" panose="020F0502020204030204" pitchFamily="34" charset="0"/>
                        </a:rPr>
                        <a:t>0.00</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a:solidFill>
                            <a:srgbClr val="000000"/>
                          </a:solidFill>
                          <a:effectLst/>
                          <a:latin typeface="Calibri" panose="020F0502020204030204" pitchFamily="34" charset="0"/>
                        </a:rPr>
                        <a:t>0.05</a:t>
                      </a:r>
                    </a:p>
                  </a:txBody>
                  <a:tcPr marL="11881" marR="11881" marT="11881"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0001"/>
                  </a:ext>
                </a:extLst>
              </a:tr>
              <a:tr h="328358">
                <a:tc>
                  <a:txBody>
                    <a:bodyPr/>
                    <a:lstStyle/>
                    <a:p>
                      <a:pPr algn="l" fontAlgn="b"/>
                      <a:r>
                        <a:rPr lang="en-GB" sz="1800" b="0" i="0" u="none" strike="noStrike" dirty="0">
                          <a:solidFill>
                            <a:srgbClr val="000000"/>
                          </a:solidFill>
                          <a:effectLst/>
                          <a:latin typeface="Calibri" panose="020F0502020204030204" pitchFamily="34" charset="0"/>
                        </a:rPr>
                        <a:t>V. Small</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dirty="0">
                          <a:solidFill>
                            <a:srgbClr val="000000"/>
                          </a:solidFill>
                          <a:effectLst/>
                          <a:latin typeface="Calibri" panose="020F0502020204030204" pitchFamily="34" charset="0"/>
                        </a:rPr>
                        <a:t>0.4</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dirty="0">
                          <a:solidFill>
                            <a:srgbClr val="000000"/>
                          </a:solidFill>
                          <a:effectLst/>
                          <a:latin typeface="Calibri" panose="020F0502020204030204" pitchFamily="34" charset="0"/>
                        </a:rPr>
                        <a:t>12,353</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a:solidFill>
                            <a:srgbClr val="000000"/>
                          </a:solidFill>
                          <a:effectLst/>
                          <a:latin typeface="Calibri" panose="020F0502020204030204" pitchFamily="34" charset="0"/>
                        </a:rPr>
                        <a:t>0.21</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a:solidFill>
                            <a:srgbClr val="000000"/>
                          </a:solidFill>
                          <a:effectLst/>
                          <a:latin typeface="Calibri" panose="020F0502020204030204" pitchFamily="34" charset="0"/>
                        </a:rPr>
                        <a:t>0.05</a:t>
                      </a:r>
                    </a:p>
                  </a:txBody>
                  <a:tcPr marL="11881" marR="11881" marT="11881"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328358">
                <a:tc>
                  <a:txBody>
                    <a:bodyPr/>
                    <a:lstStyle/>
                    <a:p>
                      <a:pPr algn="l" fontAlgn="b"/>
                      <a:r>
                        <a:rPr lang="en-GB" sz="1800" b="0" i="0" u="none" strike="noStrike">
                          <a:solidFill>
                            <a:srgbClr val="000000"/>
                          </a:solidFill>
                          <a:effectLst/>
                          <a:latin typeface="Calibri" panose="020F0502020204030204" pitchFamily="34" charset="0"/>
                        </a:rPr>
                        <a:t>Small</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1.3</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123,534</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0.03</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a:solidFill>
                            <a:srgbClr val="000000"/>
                          </a:solidFill>
                          <a:effectLst/>
                          <a:latin typeface="Calibri" panose="020F0502020204030204" pitchFamily="34" charset="0"/>
                        </a:rPr>
                        <a:t>0.03</a:t>
                      </a:r>
                    </a:p>
                  </a:txBody>
                  <a:tcPr marL="11881" marR="11881" marT="11881"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0003"/>
                  </a:ext>
                </a:extLst>
              </a:tr>
              <a:tr h="328358">
                <a:tc>
                  <a:txBody>
                    <a:bodyPr/>
                    <a:lstStyle/>
                    <a:p>
                      <a:pPr algn="l" fontAlgn="b"/>
                      <a:r>
                        <a:rPr lang="en-GB" sz="1800" b="0" i="0" u="none" strike="noStrike">
                          <a:solidFill>
                            <a:srgbClr val="000000"/>
                          </a:solidFill>
                          <a:effectLst/>
                          <a:latin typeface="Calibri" panose="020F0502020204030204" pitchFamily="34" charset="0"/>
                        </a:rPr>
                        <a:t>Medium</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a:solidFill>
                            <a:srgbClr val="000000"/>
                          </a:solidFill>
                          <a:effectLst/>
                          <a:latin typeface="Calibri" panose="020F0502020204030204" pitchFamily="34" charset="0"/>
                        </a:rPr>
                        <a:t>10.7</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dirty="0">
                          <a:solidFill>
                            <a:srgbClr val="000000"/>
                          </a:solidFill>
                          <a:effectLst/>
                          <a:latin typeface="Calibri" panose="020F0502020204030204" pitchFamily="34" charset="0"/>
                        </a:rPr>
                        <a:t>1,235,349</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dirty="0">
                          <a:solidFill>
                            <a:srgbClr val="000000"/>
                          </a:solidFill>
                          <a:effectLst/>
                          <a:latin typeface="Calibri" panose="020F0502020204030204" pitchFamily="34" charset="0"/>
                        </a:rPr>
                        <a:t>1.94</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dirty="0">
                          <a:solidFill>
                            <a:srgbClr val="000000"/>
                          </a:solidFill>
                          <a:effectLst/>
                          <a:latin typeface="Calibri" panose="020F0502020204030204" pitchFamily="34" charset="0"/>
                        </a:rPr>
                        <a:t>0.08</a:t>
                      </a:r>
                    </a:p>
                  </a:txBody>
                  <a:tcPr marL="11881" marR="11881" marT="11881"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r h="328358">
                <a:tc>
                  <a:txBody>
                    <a:bodyPr/>
                    <a:lstStyle/>
                    <a:p>
                      <a:pPr algn="l" fontAlgn="b"/>
                      <a:r>
                        <a:rPr lang="en-GB" sz="1800" b="0" i="0" u="none" strike="noStrike">
                          <a:solidFill>
                            <a:srgbClr val="000000"/>
                          </a:solidFill>
                          <a:effectLst/>
                          <a:latin typeface="Calibri" panose="020F0502020204030204" pitchFamily="34" charset="0"/>
                        </a:rPr>
                        <a:t>Large</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104.5</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12,353,496</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60.69</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0.42</a:t>
                      </a:r>
                    </a:p>
                  </a:txBody>
                  <a:tcPr marL="11881" marR="11881" marT="11881"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0005"/>
                  </a:ext>
                </a:extLst>
              </a:tr>
              <a:tr h="328358">
                <a:tc>
                  <a:txBody>
                    <a:bodyPr/>
                    <a:lstStyle/>
                    <a:p>
                      <a:pPr algn="l" fontAlgn="b"/>
                      <a:r>
                        <a:rPr lang="en-GB" sz="1800" b="0" i="0" u="none" strike="noStrike">
                          <a:solidFill>
                            <a:srgbClr val="000000"/>
                          </a:solidFill>
                          <a:effectLst/>
                          <a:latin typeface="Calibri" panose="020F0502020204030204" pitchFamily="34" charset="0"/>
                        </a:rPr>
                        <a:t>Big (full)</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dirty="0">
                          <a:solidFill>
                            <a:srgbClr val="000000"/>
                          </a:solidFill>
                          <a:effectLst/>
                          <a:latin typeface="Calibri" panose="020F0502020204030204" pitchFamily="34" charset="0"/>
                        </a:rPr>
                        <a:t>12,960.0</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dirty="0">
                          <a:solidFill>
                            <a:srgbClr val="000000"/>
                          </a:solidFill>
                          <a:effectLst/>
                          <a:latin typeface="Calibri" panose="020F0502020204030204" pitchFamily="34" charset="0"/>
                        </a:rPr>
                        <a:t>123,534,969</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ctr" fontAlgn="b"/>
                      <a:r>
                        <a:rPr lang="en-GB" sz="1800" b="0" i="0" u="none" strike="noStrike" dirty="0">
                          <a:solidFill>
                            <a:srgbClr val="000000"/>
                          </a:solidFill>
                          <a:effectLst/>
                          <a:latin typeface="Calibri" panose="020F0502020204030204" pitchFamily="34" charset="0"/>
                        </a:rPr>
                        <a:t>Memory!  </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dirty="0">
                          <a:solidFill>
                            <a:srgbClr val="000000"/>
                          </a:solidFill>
                          <a:effectLst/>
                          <a:latin typeface="Calibri" panose="020F0502020204030204" pitchFamily="34" charset="0"/>
                        </a:rPr>
                        <a:t>4.89</a:t>
                      </a:r>
                    </a:p>
                  </a:txBody>
                  <a:tcPr marL="11881" marR="11881" marT="11881"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0006"/>
                  </a:ext>
                </a:extLst>
              </a:tr>
              <a:tr h="328358">
                <a:tc>
                  <a:txBody>
                    <a:bodyPr/>
                    <a:lstStyle/>
                    <a:p>
                      <a:pPr algn="l" fontAlgn="b"/>
                      <a:r>
                        <a:rPr lang="en-GB" sz="1800" b="0" i="0" u="none" strike="noStrike">
                          <a:solidFill>
                            <a:srgbClr val="000000"/>
                          </a:solidFill>
                          <a:effectLst/>
                          <a:latin typeface="Calibri" panose="020F0502020204030204" pitchFamily="34" charset="0"/>
                        </a:rPr>
                        <a:t>V.Big</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25,919.7</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247,069,938</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GB" sz="1800" b="0" i="0" u="none" strike="noStrike" dirty="0">
                          <a:solidFill>
                            <a:srgbClr val="000000"/>
                          </a:solidFill>
                          <a:effectLst/>
                          <a:latin typeface="Calibri" panose="020F0502020204030204" pitchFamily="34" charset="0"/>
                        </a:rPr>
                        <a:t>Memory!</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GB" sz="1800" b="0" i="0" u="none" strike="noStrike" dirty="0">
                          <a:solidFill>
                            <a:srgbClr val="000000"/>
                          </a:solidFill>
                          <a:effectLst/>
                          <a:latin typeface="Calibri" panose="020F0502020204030204" pitchFamily="34" charset="0"/>
                        </a:rPr>
                        <a:t>9.49</a:t>
                      </a:r>
                    </a:p>
                  </a:txBody>
                  <a:tcPr marL="11881" marR="11881" marT="11881"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0007"/>
                  </a:ext>
                </a:extLst>
              </a:tr>
              <a:tr h="328358">
                <a:tc>
                  <a:txBody>
                    <a:bodyPr/>
                    <a:lstStyle/>
                    <a:p>
                      <a:pPr algn="l" fontAlgn="b"/>
                      <a:r>
                        <a:rPr lang="en-GB" sz="1800" b="0" i="0" u="none" strike="noStrike" dirty="0">
                          <a:solidFill>
                            <a:srgbClr val="000000"/>
                          </a:solidFill>
                          <a:effectLst/>
                          <a:latin typeface="Calibri" panose="020F0502020204030204" pitchFamily="34" charset="0"/>
                        </a:rPr>
                        <a:t>Huge</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dirty="0">
                          <a:solidFill>
                            <a:srgbClr val="000000"/>
                          </a:solidFill>
                          <a:effectLst/>
                          <a:latin typeface="Calibri" panose="020F0502020204030204" pitchFamily="34" charset="0"/>
                        </a:rPr>
                        <a:t>51,840.2</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dirty="0">
                          <a:solidFill>
                            <a:srgbClr val="000000"/>
                          </a:solidFill>
                          <a:effectLst/>
                          <a:latin typeface="Calibri" panose="020F0502020204030204" pitchFamily="34" charset="0"/>
                        </a:rPr>
                        <a:t>494,139,876</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ctr" fontAlgn="b"/>
                      <a:r>
                        <a:rPr lang="en-GB" sz="1800" b="0" i="0" u="none" strike="noStrike" dirty="0">
                          <a:solidFill>
                            <a:srgbClr val="000000"/>
                          </a:solidFill>
                          <a:effectLst/>
                          <a:latin typeface="Calibri" panose="020F0502020204030204" pitchFamily="34" charset="0"/>
                        </a:rPr>
                        <a:t>Memory!</a:t>
                      </a:r>
                    </a:p>
                  </a:txBody>
                  <a:tcPr marL="11881" marR="11881" marT="11881"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GB" sz="1800" b="0" i="0" u="none" strike="noStrike" dirty="0">
                          <a:solidFill>
                            <a:srgbClr val="000000"/>
                          </a:solidFill>
                          <a:effectLst/>
                          <a:latin typeface="Calibri" panose="020F0502020204030204" pitchFamily="34" charset="0"/>
                        </a:rPr>
                        <a:t>18.92</a:t>
                      </a:r>
                    </a:p>
                  </a:txBody>
                  <a:tcPr marL="11881" marR="11881" marT="11881"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0008"/>
                  </a:ext>
                </a:extLst>
              </a:tr>
            </a:tbl>
          </a:graphicData>
        </a:graphic>
      </p:graphicFrame>
      <p:sp>
        <p:nvSpPr>
          <p:cNvPr id="8" name="Content Placeholder 5"/>
          <p:cNvSpPr txBox="1">
            <a:spLocks/>
          </p:cNvSpPr>
          <p:nvPr/>
        </p:nvSpPr>
        <p:spPr>
          <a:xfrm>
            <a:off x="275483" y="2146387"/>
            <a:ext cx="4931661" cy="2540017"/>
          </a:xfrm>
          <a:prstGeom prst="rect">
            <a:avLst/>
          </a:prstGeom>
        </p:spPr>
        <p:txBody>
          <a:bodyPr/>
          <a:lstStyle>
            <a:lvl1pPr marL="169859" indent="-169859" algn="l" defTabSz="914378" rtl="0" eaLnBrk="1" latinLnBrk="0" hangingPunct="1">
              <a:lnSpc>
                <a:spcPct val="100000"/>
              </a:lnSpc>
              <a:spcBef>
                <a:spcPts val="0"/>
              </a:spcBef>
              <a:spcAft>
                <a:spcPts val="200"/>
              </a:spcAft>
              <a:buClr>
                <a:schemeClr val="accent1"/>
              </a:buClr>
              <a:buFont typeface="Wingdings" panose="05000000000000000000" pitchFamily="2" charset="2"/>
              <a:buChar char="§"/>
              <a:defRPr lang="en-US" sz="1700" kern="1200" dirty="0" smtClean="0">
                <a:solidFill>
                  <a:schemeClr val="tx2"/>
                </a:solidFill>
                <a:latin typeface="+mn-lt"/>
                <a:ea typeface="+mn-ea"/>
                <a:cs typeface="+mn-cs"/>
              </a:defRPr>
            </a:lvl1pPr>
            <a:lvl2pPr marL="578344" indent="-285743" algn="l" defTabSz="914378" rtl="0" eaLnBrk="1" latinLnBrk="0" hangingPunct="1">
              <a:lnSpc>
                <a:spcPct val="100000"/>
              </a:lnSpc>
              <a:spcBef>
                <a:spcPct val="20000"/>
              </a:spcBef>
              <a:spcAft>
                <a:spcPts val="200"/>
              </a:spcAft>
              <a:buFont typeface="Arial" panose="020B0604020202020204" pitchFamily="34" charset="0"/>
              <a:buChar char="–"/>
              <a:defRPr lang="en-US" sz="1700" kern="1200" dirty="0" smtClean="0">
                <a:solidFill>
                  <a:schemeClr val="tx2"/>
                </a:solidFill>
                <a:latin typeface="+mn-lt"/>
                <a:ea typeface="+mn-ea"/>
                <a:cs typeface="+mn-cs"/>
              </a:defRPr>
            </a:lvl2pPr>
            <a:lvl3pPr marL="578344" indent="-285743" algn="l" defTabSz="914378" rtl="0" eaLnBrk="1" latinLnBrk="0" hangingPunct="1">
              <a:lnSpc>
                <a:spcPct val="100000"/>
              </a:lnSpc>
              <a:spcBef>
                <a:spcPts val="0"/>
              </a:spcBef>
              <a:spcAft>
                <a:spcPts val="200"/>
              </a:spcAft>
              <a:buFont typeface="Wingdings" panose="05000000000000000000" pitchFamily="2" charset="2"/>
              <a:buChar char="q"/>
              <a:defRPr lang="en-US" sz="1500" kern="1200" dirty="0" smtClean="0">
                <a:solidFill>
                  <a:schemeClr val="tx2"/>
                </a:solidFill>
                <a:latin typeface="+mn-lt"/>
                <a:ea typeface="+mn-ea"/>
                <a:cs typeface="+mn-cs"/>
              </a:defRPr>
            </a:lvl3pPr>
            <a:lvl4pPr marL="857228" indent="-207958" algn="l" defTabSz="914378" rtl="0" eaLnBrk="1" latinLnBrk="0" hangingPunct="1">
              <a:lnSpc>
                <a:spcPct val="100000"/>
              </a:lnSpc>
              <a:spcBef>
                <a:spcPts val="0"/>
              </a:spcBef>
              <a:spcAft>
                <a:spcPts val="200"/>
              </a:spcAft>
              <a:buFont typeface="Arial" panose="020B0604020202020204" pitchFamily="34" charset="0"/>
              <a:buChar char="–"/>
              <a:tabLst/>
              <a:defRPr lang="en-US" sz="1500" kern="1200" dirty="0" smtClean="0">
                <a:solidFill>
                  <a:schemeClr val="tx2"/>
                </a:solidFill>
                <a:latin typeface="+mn-lt"/>
                <a:ea typeface="+mn-ea"/>
                <a:cs typeface="+mn-cs"/>
              </a:defRPr>
            </a:lvl4pPr>
            <a:lvl5pPr marL="1027088" indent="-112710" algn="l" defTabSz="914378" rtl="0" eaLnBrk="1" latinLnBrk="0" hangingPunct="1">
              <a:lnSpc>
                <a:spcPct val="100000"/>
              </a:lnSpc>
              <a:spcBef>
                <a:spcPct val="20000"/>
              </a:spcBef>
              <a:spcAft>
                <a:spcPts val="200"/>
              </a:spcAft>
              <a:buFont typeface="Arial" panose="020B0604020202020204" pitchFamily="34" charset="0"/>
              <a:buChar char="̶"/>
              <a:defRPr lang="en-US" sz="1300" kern="1200" dirty="0">
                <a:solidFill>
                  <a:schemeClr val="tx2"/>
                </a:solidFill>
                <a:latin typeface="+mn-lt"/>
                <a:ea typeface="+mn-ea"/>
                <a:cs typeface="+mn-cs"/>
              </a:defRPr>
            </a:lvl5pPr>
            <a:lvl6pPr marL="1201708" indent="-117472" algn="l" defTabSz="914378" rtl="0" eaLnBrk="1" latinLnBrk="0" hangingPunct="1">
              <a:spcBef>
                <a:spcPct val="20000"/>
              </a:spcBef>
              <a:buClr>
                <a:schemeClr val="accent1"/>
              </a:buClr>
              <a:buFont typeface="Arial" panose="020B0604020202020204" pitchFamily="34" charset="0"/>
              <a:buChar char="•"/>
              <a:defRPr sz="1100" kern="1200">
                <a:solidFill>
                  <a:schemeClr val="tx2"/>
                </a:solidFill>
                <a:latin typeface="+mn-lt"/>
                <a:ea typeface="+mn-ea"/>
                <a:cs typeface="+mn-cs"/>
              </a:defRPr>
            </a:lvl6pPr>
            <a:lvl7pPr marL="2971726"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5"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Clr>
                <a:srgbClr val="FF6600"/>
              </a:buClr>
              <a:buNone/>
            </a:pPr>
            <a:endParaRPr lang="en-GB" sz="2400">
              <a:solidFill>
                <a:srgbClr val="3A497A"/>
              </a:solidFill>
            </a:endParaRPr>
          </a:p>
        </p:txBody>
      </p:sp>
      <p:sp>
        <p:nvSpPr>
          <p:cNvPr id="9" name="Content Placeholder 5"/>
          <p:cNvSpPr txBox="1">
            <a:spLocks/>
          </p:cNvSpPr>
          <p:nvPr/>
        </p:nvSpPr>
        <p:spPr>
          <a:xfrm>
            <a:off x="5400020" y="5823599"/>
            <a:ext cx="5257805" cy="465595"/>
          </a:xfrm>
          <a:prstGeom prst="rect">
            <a:avLst/>
          </a:prstGeom>
        </p:spPr>
        <p:txBody>
          <a:bodyPr/>
          <a:lstStyle>
            <a:lvl1pPr marL="169859" indent="-169859" algn="l" defTabSz="914378" rtl="0" eaLnBrk="1" latinLnBrk="0" hangingPunct="1">
              <a:lnSpc>
                <a:spcPct val="100000"/>
              </a:lnSpc>
              <a:spcBef>
                <a:spcPts val="0"/>
              </a:spcBef>
              <a:spcAft>
                <a:spcPts val="200"/>
              </a:spcAft>
              <a:buClr>
                <a:schemeClr val="accent1"/>
              </a:buClr>
              <a:buFont typeface="Wingdings" panose="05000000000000000000" pitchFamily="2" charset="2"/>
              <a:buChar char="§"/>
              <a:defRPr lang="en-US" sz="1700" kern="1200" dirty="0" smtClean="0">
                <a:solidFill>
                  <a:schemeClr val="tx2"/>
                </a:solidFill>
                <a:latin typeface="+mn-lt"/>
                <a:ea typeface="+mn-ea"/>
                <a:cs typeface="+mn-cs"/>
              </a:defRPr>
            </a:lvl1pPr>
            <a:lvl2pPr marL="578344" indent="-285743" algn="l" defTabSz="914378" rtl="0" eaLnBrk="1" latinLnBrk="0" hangingPunct="1">
              <a:lnSpc>
                <a:spcPct val="100000"/>
              </a:lnSpc>
              <a:spcBef>
                <a:spcPct val="20000"/>
              </a:spcBef>
              <a:spcAft>
                <a:spcPts val="200"/>
              </a:spcAft>
              <a:buFont typeface="Arial" panose="020B0604020202020204" pitchFamily="34" charset="0"/>
              <a:buChar char="–"/>
              <a:defRPr lang="en-US" sz="1700" kern="1200" dirty="0" smtClean="0">
                <a:solidFill>
                  <a:schemeClr val="tx2"/>
                </a:solidFill>
                <a:latin typeface="+mn-lt"/>
                <a:ea typeface="+mn-ea"/>
                <a:cs typeface="+mn-cs"/>
              </a:defRPr>
            </a:lvl2pPr>
            <a:lvl3pPr marL="578344" indent="-285743" algn="l" defTabSz="914378" rtl="0" eaLnBrk="1" latinLnBrk="0" hangingPunct="1">
              <a:lnSpc>
                <a:spcPct val="100000"/>
              </a:lnSpc>
              <a:spcBef>
                <a:spcPts val="0"/>
              </a:spcBef>
              <a:spcAft>
                <a:spcPts val="200"/>
              </a:spcAft>
              <a:buFont typeface="Wingdings" panose="05000000000000000000" pitchFamily="2" charset="2"/>
              <a:buChar char="q"/>
              <a:defRPr lang="en-US" sz="1500" kern="1200" dirty="0" smtClean="0">
                <a:solidFill>
                  <a:schemeClr val="tx2"/>
                </a:solidFill>
                <a:latin typeface="+mn-lt"/>
                <a:ea typeface="+mn-ea"/>
                <a:cs typeface="+mn-cs"/>
              </a:defRPr>
            </a:lvl3pPr>
            <a:lvl4pPr marL="857228" indent="-207958" algn="l" defTabSz="914378" rtl="0" eaLnBrk="1" latinLnBrk="0" hangingPunct="1">
              <a:lnSpc>
                <a:spcPct val="100000"/>
              </a:lnSpc>
              <a:spcBef>
                <a:spcPts val="0"/>
              </a:spcBef>
              <a:spcAft>
                <a:spcPts val="200"/>
              </a:spcAft>
              <a:buFont typeface="Arial" panose="020B0604020202020204" pitchFamily="34" charset="0"/>
              <a:buChar char="–"/>
              <a:tabLst/>
              <a:defRPr lang="en-US" sz="1500" kern="1200" dirty="0" smtClean="0">
                <a:solidFill>
                  <a:schemeClr val="tx2"/>
                </a:solidFill>
                <a:latin typeface="+mn-lt"/>
                <a:ea typeface="+mn-ea"/>
                <a:cs typeface="+mn-cs"/>
              </a:defRPr>
            </a:lvl4pPr>
            <a:lvl5pPr marL="1027088" indent="-112710" algn="l" defTabSz="914378" rtl="0" eaLnBrk="1" latinLnBrk="0" hangingPunct="1">
              <a:lnSpc>
                <a:spcPct val="100000"/>
              </a:lnSpc>
              <a:spcBef>
                <a:spcPct val="20000"/>
              </a:spcBef>
              <a:spcAft>
                <a:spcPts val="200"/>
              </a:spcAft>
              <a:buFont typeface="Arial" panose="020B0604020202020204" pitchFamily="34" charset="0"/>
              <a:buChar char="̶"/>
              <a:defRPr lang="en-US" sz="1300" kern="1200" dirty="0">
                <a:solidFill>
                  <a:schemeClr val="tx2"/>
                </a:solidFill>
                <a:latin typeface="+mn-lt"/>
                <a:ea typeface="+mn-ea"/>
                <a:cs typeface="+mn-cs"/>
              </a:defRPr>
            </a:lvl5pPr>
            <a:lvl6pPr marL="1201708" indent="-117472" algn="l" defTabSz="914378" rtl="0" eaLnBrk="1" latinLnBrk="0" hangingPunct="1">
              <a:spcBef>
                <a:spcPct val="20000"/>
              </a:spcBef>
              <a:buClr>
                <a:schemeClr val="accent1"/>
              </a:buClr>
              <a:buFont typeface="Arial" panose="020B0604020202020204" pitchFamily="34" charset="0"/>
              <a:buChar char="•"/>
              <a:defRPr sz="1100" kern="1200">
                <a:solidFill>
                  <a:schemeClr val="tx2"/>
                </a:solidFill>
                <a:latin typeface="+mn-lt"/>
                <a:ea typeface="+mn-ea"/>
                <a:cs typeface="+mn-cs"/>
              </a:defRPr>
            </a:lvl6pPr>
            <a:lvl7pPr marL="2971726"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5"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fontAlgn="auto">
              <a:buClr>
                <a:srgbClr val="FF6600"/>
              </a:buClr>
            </a:pPr>
            <a:r>
              <a:rPr lang="en-GB" sz="1632">
                <a:solidFill>
                  <a:schemeClr val="tx1">
                    <a:lumMod val="60000"/>
                    <a:lumOff val="40000"/>
                  </a:schemeClr>
                </a:solidFill>
              </a:rPr>
              <a:t> Public US Flight Data</a:t>
            </a:r>
          </a:p>
          <a:p>
            <a:pPr fontAlgn="auto">
              <a:buClr>
                <a:srgbClr val="FF6600"/>
              </a:buClr>
            </a:pPr>
            <a:r>
              <a:rPr lang="en-GB" sz="1632">
                <a:solidFill>
                  <a:schemeClr val="tx1">
                    <a:lumMod val="60000"/>
                    <a:lumOff val="40000"/>
                  </a:schemeClr>
                </a:solidFill>
              </a:rPr>
              <a:t>Linear Regression on Arrival Delay</a:t>
            </a:r>
          </a:p>
          <a:p>
            <a:pPr fontAlgn="auto">
              <a:buClr>
                <a:srgbClr val="FF6600"/>
              </a:buClr>
            </a:pPr>
            <a:r>
              <a:rPr lang="en-GB" sz="1632">
                <a:solidFill>
                  <a:schemeClr val="tx1">
                    <a:lumMod val="60000"/>
                    <a:lumOff val="40000"/>
                  </a:schemeClr>
                </a:solidFill>
              </a:rPr>
              <a:t>Run on 4 core laptop, 16GB RAM and 500GB SSD</a:t>
            </a:r>
          </a:p>
          <a:p>
            <a:pPr fontAlgn="auto">
              <a:buClr>
                <a:srgbClr val="FF6600"/>
              </a:buClr>
            </a:pPr>
            <a:endParaRPr lang="en-GB" sz="1632">
              <a:solidFill>
                <a:schemeClr val="tx1">
                  <a:lumMod val="60000"/>
                  <a:lumOff val="40000"/>
                </a:schemeClr>
              </a:solidFill>
            </a:endParaRPr>
          </a:p>
          <a:p>
            <a:pPr marL="0" indent="0">
              <a:buClr>
                <a:srgbClr val="FF6600"/>
              </a:buClr>
              <a:buNone/>
            </a:pPr>
            <a:endParaRPr lang="en-GB" sz="1632">
              <a:solidFill>
                <a:schemeClr val="tx1">
                  <a:lumMod val="60000"/>
                  <a:lumOff val="40000"/>
                </a:schemeClr>
              </a:solidFill>
            </a:endParaRPr>
          </a:p>
        </p:txBody>
      </p:sp>
      <p:sp>
        <p:nvSpPr>
          <p:cNvPr id="15" name="Rectangle 14"/>
          <p:cNvSpPr/>
          <p:nvPr/>
        </p:nvSpPr>
        <p:spPr>
          <a:xfrm>
            <a:off x="9131230" y="3994963"/>
            <a:ext cx="2668683" cy="576885"/>
          </a:xfrm>
          <a:prstGeom prst="rect">
            <a:avLst/>
          </a:prstGeom>
          <a:noFill/>
          <a:ln w="38100">
            <a:solidFill>
              <a:schemeClr val="accent2">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1243254"/>
            <a:endParaRPr lang="en-US" sz="2448">
              <a:solidFill>
                <a:prstClr val="white"/>
              </a:solidFill>
            </a:endParaRPr>
          </a:p>
        </p:txBody>
      </p:sp>
      <p:cxnSp>
        <p:nvCxnSpPr>
          <p:cNvPr id="10" name="Straight Arrow Connector 9"/>
          <p:cNvCxnSpPr/>
          <p:nvPr/>
        </p:nvCxnSpPr>
        <p:spPr>
          <a:xfrm>
            <a:off x="10428506" y="4164133"/>
            <a:ext cx="741300" cy="0"/>
          </a:xfrm>
          <a:prstGeom prst="straightConnector1">
            <a:avLst/>
          </a:prstGeom>
          <a:ln w="38100">
            <a:solidFill>
              <a:schemeClr val="accent2">
                <a:lumMod val="60000"/>
                <a:lumOff val="40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10428506" y="4464771"/>
            <a:ext cx="741300" cy="0"/>
          </a:xfrm>
          <a:prstGeom prst="straightConnector1">
            <a:avLst/>
          </a:prstGeom>
          <a:ln w="38100">
            <a:solidFill>
              <a:schemeClr val="accent2">
                <a:lumMod val="60000"/>
                <a:lumOff val="40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7883375" y="4627015"/>
            <a:ext cx="2396872" cy="958191"/>
          </a:xfrm>
          <a:prstGeom prst="rect">
            <a:avLst/>
          </a:prstGeom>
          <a:noFill/>
          <a:ln w="38100">
            <a:solidFill>
              <a:schemeClr val="accent4">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1243254"/>
            <a:endParaRPr lang="en-US" sz="2448">
              <a:solidFill>
                <a:prstClr val="white"/>
              </a:solidFill>
            </a:endParaRPr>
          </a:p>
        </p:txBody>
      </p:sp>
    </p:spTree>
    <p:extLst>
      <p:ext uri="{BB962C8B-B14F-4D97-AF65-F5344CB8AC3E}">
        <p14:creationId xmlns:p14="http://schemas.microsoft.com/office/powerpoint/2010/main" val="3194413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err="1"/>
              <a:t>ScaleR</a:t>
            </a:r>
            <a:r>
              <a:rPr lang="en-US"/>
              <a:t>:  Dramatic Performance and Capacity</a:t>
            </a:r>
          </a:p>
        </p:txBody>
      </p:sp>
      <p:pic>
        <p:nvPicPr>
          <p:cNvPr id="10" name="Picture 2"/>
          <p:cNvPicPr>
            <a:picLocks noChangeAspect="1" noChangeArrowheads="1"/>
          </p:cNvPicPr>
          <p:nvPr/>
        </p:nvPicPr>
        <p:blipFill>
          <a:blip r:embed="rId3" cstate="print"/>
          <a:srcRect/>
          <a:stretch>
            <a:fillRect/>
          </a:stretch>
        </p:blipFill>
        <p:spPr bwMode="auto">
          <a:xfrm>
            <a:off x="1608774" y="1303039"/>
            <a:ext cx="9221294" cy="5190498"/>
          </a:xfrm>
          <a:prstGeom prst="rect">
            <a:avLst/>
          </a:prstGeom>
          <a:noFill/>
          <a:ln w="9525">
            <a:noFill/>
            <a:miter lim="800000"/>
            <a:headEnd/>
            <a:tailEnd/>
          </a:ln>
        </p:spPr>
      </p:pic>
    </p:spTree>
    <p:extLst>
      <p:ext uri="{BB962C8B-B14F-4D97-AF65-F5344CB8AC3E}">
        <p14:creationId xmlns:p14="http://schemas.microsoft.com/office/powerpoint/2010/main" val="351587748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In-Database Acceleration</a:t>
            </a:r>
          </a:p>
        </p:txBody>
      </p:sp>
      <p:sp>
        <p:nvSpPr>
          <p:cNvPr id="4" name="Textplatzhalter 3"/>
          <p:cNvSpPr>
            <a:spLocks noGrp="1"/>
          </p:cNvSpPr>
          <p:nvPr>
            <p:ph type="body" sz="quarter" idx="10"/>
          </p:nvPr>
        </p:nvSpPr>
        <p:spPr>
          <a:xfrm>
            <a:off x="275481" y="1213174"/>
            <a:ext cx="11885514" cy="1092123"/>
          </a:xfrm>
        </p:spPr>
        <p:txBody>
          <a:bodyPr/>
          <a:lstStyle/>
          <a:p>
            <a:r>
              <a:rPr lang="de-DE" sz="3199"/>
              <a:t>5+ hours to 40 seconds: Recommendation is that this now become the defacto productionalization process</a:t>
            </a:r>
          </a:p>
        </p:txBody>
      </p:sp>
      <p:sp>
        <p:nvSpPr>
          <p:cNvPr id="6" name="Rectangle 5"/>
          <p:cNvSpPr/>
          <p:nvPr/>
        </p:nvSpPr>
        <p:spPr>
          <a:xfrm>
            <a:off x="5827605" y="6464317"/>
            <a:ext cx="816935" cy="470856"/>
          </a:xfrm>
          <a:prstGeom prst="rect">
            <a:avLst/>
          </a:prstGeom>
        </p:spPr>
        <p:txBody>
          <a:bodyPr wrap="none">
            <a:spAutoFit/>
          </a:bodyPr>
          <a:lstStyle/>
          <a:p>
            <a:r>
              <a:rPr lang="de-DE" sz="2400" err="1"/>
              <a:t>rows</a:t>
            </a:r>
            <a:endParaRPr lang="en-US" sz="240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9997" y="2225615"/>
            <a:ext cx="8577851" cy="4329464"/>
          </a:xfrm>
          <a:prstGeom prst="rect">
            <a:avLst/>
          </a:prstGeom>
        </p:spPr>
      </p:pic>
      <p:sp>
        <p:nvSpPr>
          <p:cNvPr id="3" name="Rectangle 2"/>
          <p:cNvSpPr/>
          <p:nvPr/>
        </p:nvSpPr>
        <p:spPr>
          <a:xfrm rot="16200000">
            <a:off x="900834" y="4030128"/>
            <a:ext cx="1256727" cy="470856"/>
          </a:xfrm>
          <a:prstGeom prst="rect">
            <a:avLst/>
          </a:prstGeom>
        </p:spPr>
        <p:txBody>
          <a:bodyPr wrap="none">
            <a:spAutoFit/>
          </a:bodyPr>
          <a:lstStyle/>
          <a:p>
            <a:r>
              <a:rPr lang="de-DE" sz="2400" err="1"/>
              <a:t>minutes</a:t>
            </a:r>
            <a:endParaRPr lang="de-DE" sz="2400"/>
          </a:p>
        </p:txBody>
      </p:sp>
      <p:cxnSp>
        <p:nvCxnSpPr>
          <p:cNvPr id="8" name="Straight Arrow Connector 7"/>
          <p:cNvCxnSpPr/>
          <p:nvPr/>
        </p:nvCxnSpPr>
        <p:spPr>
          <a:xfrm>
            <a:off x="5883343" y="2418014"/>
            <a:ext cx="3840818" cy="3589648"/>
          </a:xfrm>
          <a:prstGeom prst="straightConnector1">
            <a:avLst/>
          </a:prstGeom>
          <a:ln>
            <a:solidFill>
              <a:schemeClr val="accent4"/>
            </a:solidFill>
            <a:prstDash val="dot"/>
            <a:headEnd type="oval"/>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2177530" y="2461184"/>
            <a:ext cx="1968550" cy="1815882"/>
          </a:xfrm>
          <a:prstGeom prst="rect">
            <a:avLst/>
          </a:prstGeom>
          <a:noFill/>
        </p:spPr>
        <p:txBody>
          <a:bodyPr wrap="square" rtlCol="0">
            <a:spAutoFit/>
          </a:bodyPr>
          <a:lstStyle/>
          <a:p>
            <a:r>
              <a:rPr lang="en-US" sz="2800">
                <a:solidFill>
                  <a:schemeClr val="accent1"/>
                </a:solidFill>
                <a:latin typeface="+mj-lt"/>
              </a:rPr>
              <a:t>R on a server pulling data via SQL</a:t>
            </a:r>
          </a:p>
        </p:txBody>
      </p:sp>
      <p:sp>
        <p:nvSpPr>
          <p:cNvPr id="13" name="TextBox 12"/>
          <p:cNvSpPr txBox="1"/>
          <p:nvPr/>
        </p:nvSpPr>
        <p:spPr>
          <a:xfrm>
            <a:off x="7681054" y="2461183"/>
            <a:ext cx="2486589" cy="1852032"/>
          </a:xfrm>
          <a:prstGeom prst="rect">
            <a:avLst/>
          </a:prstGeom>
          <a:noFill/>
        </p:spPr>
        <p:txBody>
          <a:bodyPr wrap="square" rtlCol="0">
            <a:spAutoFit/>
          </a:bodyPr>
          <a:lstStyle/>
          <a:p>
            <a:pPr algn="r"/>
            <a:r>
              <a:rPr lang="en-US" sz="2800">
                <a:solidFill>
                  <a:schemeClr val="accent1"/>
                </a:solidFill>
                <a:latin typeface="+mj-lt"/>
              </a:rPr>
              <a:t>R on a server Invoking MRS ScaleR Inside the EDW</a:t>
            </a:r>
          </a:p>
        </p:txBody>
      </p:sp>
    </p:spTree>
    <p:extLst>
      <p:ext uri="{BB962C8B-B14F-4D97-AF65-F5344CB8AC3E}">
        <p14:creationId xmlns:p14="http://schemas.microsoft.com/office/powerpoint/2010/main" val="223845639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275481" y="1213174"/>
            <a:ext cx="11885514" cy="1408708"/>
          </a:xfrm>
        </p:spPr>
        <p:txBody>
          <a:bodyPr/>
          <a:lstStyle/>
          <a:p>
            <a:endParaRPr lang="en-US"/>
          </a:p>
          <a:p>
            <a:endParaRPr lang="en-US"/>
          </a:p>
        </p:txBody>
      </p:sp>
      <p:sp>
        <p:nvSpPr>
          <p:cNvPr id="2" name="Title 1"/>
          <p:cNvSpPr>
            <a:spLocks noGrp="1"/>
          </p:cNvSpPr>
          <p:nvPr>
            <p:ph type="title"/>
          </p:nvPr>
        </p:nvSpPr>
        <p:spPr/>
        <p:txBody>
          <a:bodyPr/>
          <a:lstStyle/>
          <a:p>
            <a:r>
              <a:rPr lang="en-US"/>
              <a:t>MRS on Spark Compared to Open Source R</a:t>
            </a:r>
          </a:p>
        </p:txBody>
      </p:sp>
      <p:sp>
        <p:nvSpPr>
          <p:cNvPr id="8" name="TextBox 7"/>
          <p:cNvSpPr txBox="1"/>
          <p:nvPr/>
        </p:nvSpPr>
        <p:spPr>
          <a:xfrm>
            <a:off x="8053531" y="3117576"/>
            <a:ext cx="1947964" cy="446334"/>
          </a:xfrm>
          <a:prstGeom prst="rect">
            <a:avLst/>
          </a:prstGeom>
          <a:noFill/>
        </p:spPr>
        <p:txBody>
          <a:bodyPr wrap="square" rtlCol="0">
            <a:spAutoFit/>
          </a:bodyPr>
          <a:lstStyle/>
          <a:p>
            <a:r>
              <a:rPr lang="en-US" sz="1122">
                <a:solidFill>
                  <a:srgbClr val="00B050"/>
                </a:solidFill>
              </a:rPr>
              <a:t>rxLogit in HDInsight</a:t>
            </a:r>
          </a:p>
          <a:p>
            <a:r>
              <a:rPr lang="en-US" sz="1122">
                <a:solidFill>
                  <a:srgbClr val="00B050"/>
                </a:solidFill>
              </a:rPr>
              <a:t>(Spark CC)</a:t>
            </a:r>
            <a:endParaRPr lang="en-US" sz="1836">
              <a:solidFill>
                <a:srgbClr val="00B050"/>
              </a:solidFill>
            </a:endParaRPr>
          </a:p>
        </p:txBody>
      </p:sp>
      <p:sp>
        <p:nvSpPr>
          <p:cNvPr id="9" name="TextBox 8"/>
          <p:cNvSpPr txBox="1"/>
          <p:nvPr/>
        </p:nvSpPr>
        <p:spPr>
          <a:xfrm>
            <a:off x="8116716" y="5510173"/>
            <a:ext cx="1139823" cy="270247"/>
          </a:xfrm>
          <a:prstGeom prst="rect">
            <a:avLst/>
          </a:prstGeom>
          <a:noFill/>
        </p:spPr>
        <p:txBody>
          <a:bodyPr wrap="square" rtlCol="0">
            <a:spAutoFit/>
          </a:bodyPr>
          <a:lstStyle/>
          <a:p>
            <a:r>
              <a:rPr lang="en-US" sz="1122">
                <a:solidFill>
                  <a:srgbClr val="FF0000"/>
                </a:solidFill>
              </a:rPr>
              <a:t>CRAN R glm</a:t>
            </a:r>
            <a:endParaRPr lang="en-US" sz="1836">
              <a:solidFill>
                <a:srgbClr val="FF0000"/>
              </a:solidFill>
            </a:endParaRPr>
          </a:p>
        </p:txBody>
      </p:sp>
      <p:sp>
        <p:nvSpPr>
          <p:cNvPr id="12" name="TextBox 11"/>
          <p:cNvSpPr txBox="1"/>
          <p:nvPr/>
        </p:nvSpPr>
        <p:spPr>
          <a:xfrm>
            <a:off x="9578586" y="5643563"/>
            <a:ext cx="2676969" cy="1102429"/>
          </a:xfrm>
          <a:prstGeom prst="rect">
            <a:avLst/>
          </a:prstGeom>
          <a:noFill/>
        </p:spPr>
        <p:txBody>
          <a:bodyPr wrap="square" rtlCol="0">
            <a:spAutoFit/>
          </a:bodyPr>
          <a:lstStyle/>
          <a:p>
            <a:r>
              <a:rPr lang="en-US" sz="1071"/>
              <a:t>Configuration:</a:t>
            </a:r>
          </a:p>
          <a:p>
            <a:pPr marL="174828" indent="-174828">
              <a:buFont typeface="Arial" panose="020B0604020202020204" pitchFamily="34" charset="0"/>
              <a:buChar char="•"/>
            </a:pPr>
            <a:r>
              <a:rPr lang="en-US" sz="1071"/>
              <a:t>HDI cluster size: 5 nodes</a:t>
            </a:r>
          </a:p>
          <a:p>
            <a:pPr marL="174828" indent="-174828">
              <a:buFontTx/>
              <a:buChar char="-"/>
            </a:pPr>
            <a:r>
              <a:rPr lang="en-US" sz="1071"/>
              <a:t>Edge node:D14 V2 (16 cores, 112GB)</a:t>
            </a:r>
          </a:p>
          <a:p>
            <a:pPr marL="174828" indent="-174828">
              <a:buFontTx/>
              <a:buChar char="-"/>
            </a:pPr>
            <a:r>
              <a:rPr lang="en-US" sz="1071"/>
              <a:t>Worker Nodes: D12 (4 cores, 28GB)</a:t>
            </a:r>
          </a:p>
          <a:p>
            <a:pPr marL="174828" indent="-174828">
              <a:buFont typeface="Arial" panose="020B0604020202020204" pitchFamily="34" charset="0"/>
              <a:buChar char="•"/>
            </a:pPr>
            <a:r>
              <a:rPr lang="en-US" sz="1071"/>
              <a:t>Dataset: Airlines dataset (text format)</a:t>
            </a:r>
          </a:p>
          <a:p>
            <a:pPr marL="174828" indent="-174828">
              <a:buFont typeface="Arial" panose="020B0604020202020204" pitchFamily="34" charset="0"/>
              <a:buChar char="•"/>
            </a:pPr>
            <a:r>
              <a:rPr lang="en-US" sz="1071"/>
              <a:t>Number of columns: 44</a:t>
            </a:r>
            <a:endParaRPr lang="en-US" sz="1836"/>
          </a:p>
        </p:txBody>
      </p:sp>
      <p:sp>
        <p:nvSpPr>
          <p:cNvPr id="10" name="TextBox 9"/>
          <p:cNvSpPr txBox="1"/>
          <p:nvPr/>
        </p:nvSpPr>
        <p:spPr>
          <a:xfrm>
            <a:off x="3728292" y="2881835"/>
            <a:ext cx="3113712" cy="634440"/>
          </a:xfrm>
          <a:prstGeom prst="rect">
            <a:avLst/>
          </a:prstGeom>
          <a:noFill/>
        </p:spPr>
        <p:txBody>
          <a:bodyPr wrap="none" lIns="182854" tIns="146283" rIns="182854" bIns="146283" rtlCol="0">
            <a:spAutoFit/>
          </a:bodyPr>
          <a:lstStyle/>
          <a:p>
            <a:pPr>
              <a:lnSpc>
                <a:spcPct val="90000"/>
              </a:lnSpc>
              <a:spcAft>
                <a:spcPts val="600"/>
              </a:spcAft>
            </a:pPr>
            <a:r>
              <a:rPr lang="en-US" sz="2400">
                <a:solidFill>
                  <a:srgbClr val="FF0000"/>
                </a:solidFill>
              </a:rPr>
              <a:t>Preliminary measure</a:t>
            </a:r>
          </a:p>
        </p:txBody>
      </p:sp>
      <p:sp>
        <p:nvSpPr>
          <p:cNvPr id="11" name="TextBox 10"/>
          <p:cNvSpPr txBox="1"/>
          <p:nvPr/>
        </p:nvSpPr>
        <p:spPr>
          <a:xfrm>
            <a:off x="8686626" y="3918455"/>
            <a:ext cx="3319674" cy="1058209"/>
          </a:xfrm>
          <a:prstGeom prst="rect">
            <a:avLst/>
          </a:prstGeom>
          <a:noFill/>
        </p:spPr>
        <p:txBody>
          <a:bodyPr wrap="square" lIns="182854" tIns="146283" rIns="182854" bIns="146283" rtlCol="0">
            <a:spAutoFit/>
          </a:bodyPr>
          <a:lstStyle/>
          <a:p>
            <a:pPr>
              <a:lnSpc>
                <a:spcPct val="90000"/>
              </a:lnSpc>
              <a:spcAft>
                <a:spcPts val="600"/>
              </a:spcAft>
            </a:pPr>
            <a:r>
              <a:rPr lang="en-US">
                <a:solidFill>
                  <a:schemeClr val="accent2"/>
                </a:solidFill>
              </a:rPr>
              <a:t>5 Spark Nodes is 122X Faster (~25x/node) than One CRAN R node running GLM</a:t>
            </a:r>
          </a:p>
        </p:txBody>
      </p:sp>
      <p:cxnSp>
        <p:nvCxnSpPr>
          <p:cNvPr id="13" name="Straight Arrow Connector 12"/>
          <p:cNvCxnSpPr/>
          <p:nvPr/>
        </p:nvCxnSpPr>
        <p:spPr>
          <a:xfrm>
            <a:off x="7987072" y="3439031"/>
            <a:ext cx="0" cy="2069610"/>
          </a:xfrm>
          <a:prstGeom prst="straightConnector1">
            <a:avLst/>
          </a:prstGeom>
          <a:ln w="38100">
            <a:solidFill>
              <a:schemeClr val="accent2"/>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856529" y="2454367"/>
            <a:ext cx="8065057" cy="3845164"/>
            <a:chOff x="855768" y="2454219"/>
            <a:chExt cx="8066201" cy="3845710"/>
          </a:xfrm>
        </p:grpSpPr>
        <p:graphicFrame>
          <p:nvGraphicFramePr>
            <p:cNvPr id="4" name="Chart 3"/>
            <p:cNvGraphicFramePr>
              <a:graphicFrameLocks/>
            </p:cNvGraphicFramePr>
            <p:nvPr>
              <p:extLst/>
            </p:nvPr>
          </p:nvGraphicFramePr>
          <p:xfrm>
            <a:off x="855768" y="2454219"/>
            <a:ext cx="8066201" cy="3845710"/>
          </p:xfrm>
          <a:graphic>
            <a:graphicData uri="http://schemas.openxmlformats.org/drawingml/2006/chart">
              <c:chart xmlns:c="http://schemas.openxmlformats.org/drawingml/2006/chart" xmlns:r="http://schemas.openxmlformats.org/officeDocument/2006/relationships" r:id="rId3"/>
            </a:graphicData>
          </a:graphic>
        </p:graphicFrame>
        <p:grpSp>
          <p:nvGrpSpPr>
            <p:cNvPr id="5" name="Group 4"/>
            <p:cNvGrpSpPr/>
            <p:nvPr/>
          </p:nvGrpSpPr>
          <p:grpSpPr>
            <a:xfrm>
              <a:off x="6926738" y="3374871"/>
              <a:ext cx="599820" cy="559864"/>
              <a:chOff x="11146336" y="1978832"/>
              <a:chExt cx="820053" cy="765410"/>
            </a:xfrm>
          </p:grpSpPr>
          <p:pic>
            <p:nvPicPr>
              <p:cNvPr id="14" name="Picture 13" descr="2U Server photo.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46336" y="1978832"/>
                <a:ext cx="820053" cy="155810"/>
              </a:xfrm>
              <a:prstGeom prst="rect">
                <a:avLst/>
              </a:prstGeom>
            </p:spPr>
          </p:pic>
          <p:pic>
            <p:nvPicPr>
              <p:cNvPr id="15" name="Picture 14" descr="2U Server photo.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46336" y="2131232"/>
                <a:ext cx="820053" cy="155810"/>
              </a:xfrm>
              <a:prstGeom prst="rect">
                <a:avLst/>
              </a:prstGeom>
            </p:spPr>
          </p:pic>
          <p:pic>
            <p:nvPicPr>
              <p:cNvPr id="16" name="Picture 15" descr="2U Server photo.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46336" y="2283632"/>
                <a:ext cx="820053" cy="155810"/>
              </a:xfrm>
              <a:prstGeom prst="rect">
                <a:avLst/>
              </a:prstGeom>
            </p:spPr>
          </p:pic>
          <p:pic>
            <p:nvPicPr>
              <p:cNvPr id="17" name="Picture 16" descr="2U Server photo.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46336" y="2436032"/>
                <a:ext cx="820053" cy="155810"/>
              </a:xfrm>
              <a:prstGeom prst="rect">
                <a:avLst/>
              </a:prstGeom>
            </p:spPr>
          </p:pic>
          <p:pic>
            <p:nvPicPr>
              <p:cNvPr id="18" name="Picture 17" descr="2U Server photo.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46336" y="2588432"/>
                <a:ext cx="820053" cy="155810"/>
              </a:xfrm>
              <a:prstGeom prst="rect">
                <a:avLst/>
              </a:prstGeom>
            </p:spPr>
          </p:pic>
        </p:grpSp>
        <p:pic>
          <p:nvPicPr>
            <p:cNvPr id="19" name="Picture 18" descr="2U Server photo.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26738" y="5608402"/>
              <a:ext cx="599820" cy="113968"/>
            </a:xfrm>
            <a:prstGeom prst="rect">
              <a:avLst/>
            </a:prstGeom>
          </p:spPr>
        </p:pic>
      </p:grpSp>
    </p:spTree>
    <p:extLst>
      <p:ext uri="{BB962C8B-B14F-4D97-AF65-F5344CB8AC3E}">
        <p14:creationId xmlns:p14="http://schemas.microsoft.com/office/powerpoint/2010/main" val="4279196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275481" y="1213174"/>
            <a:ext cx="11885514" cy="1408708"/>
          </a:xfrm>
        </p:spPr>
        <p:txBody>
          <a:bodyPr/>
          <a:lstStyle/>
          <a:p>
            <a:endParaRPr lang="en-US"/>
          </a:p>
          <a:p>
            <a:endParaRPr lang="en-US"/>
          </a:p>
        </p:txBody>
      </p:sp>
      <p:sp>
        <p:nvSpPr>
          <p:cNvPr id="2" name="Title 1"/>
          <p:cNvSpPr>
            <a:spLocks noGrp="1"/>
          </p:cNvSpPr>
          <p:nvPr>
            <p:ph type="title"/>
          </p:nvPr>
        </p:nvSpPr>
        <p:spPr/>
        <p:txBody>
          <a:bodyPr/>
          <a:lstStyle/>
          <a:p>
            <a:r>
              <a:rPr lang="en-US"/>
              <a:t>MRS on Spark Compared to MRS on Hadoop</a:t>
            </a:r>
          </a:p>
        </p:txBody>
      </p:sp>
      <p:sp>
        <p:nvSpPr>
          <p:cNvPr id="5" name="TextBox 4"/>
          <p:cNvSpPr txBox="1"/>
          <p:nvPr/>
        </p:nvSpPr>
        <p:spPr>
          <a:xfrm>
            <a:off x="9633413" y="5653317"/>
            <a:ext cx="2676969" cy="1102429"/>
          </a:xfrm>
          <a:prstGeom prst="rect">
            <a:avLst/>
          </a:prstGeom>
          <a:noFill/>
        </p:spPr>
        <p:txBody>
          <a:bodyPr wrap="square" rtlCol="0">
            <a:spAutoFit/>
          </a:bodyPr>
          <a:lstStyle/>
          <a:p>
            <a:r>
              <a:rPr lang="en-US" sz="1071"/>
              <a:t>Configuration:</a:t>
            </a:r>
          </a:p>
          <a:p>
            <a:pPr marL="174828" indent="-174828">
              <a:buFont typeface="Arial" panose="020B0604020202020204" pitchFamily="34" charset="0"/>
              <a:buChar char="•"/>
            </a:pPr>
            <a:r>
              <a:rPr lang="en-US" sz="1071"/>
              <a:t>HDI cluster size: 5 nodes</a:t>
            </a:r>
          </a:p>
          <a:p>
            <a:pPr marL="174828" indent="-174828">
              <a:buFontTx/>
              <a:buChar char="-"/>
            </a:pPr>
            <a:r>
              <a:rPr lang="en-US" sz="1071"/>
              <a:t>Edge node:D14 V2 (16 cores, 112GB)</a:t>
            </a:r>
          </a:p>
          <a:p>
            <a:pPr marL="174828" indent="-174828">
              <a:buFontTx/>
              <a:buChar char="-"/>
            </a:pPr>
            <a:r>
              <a:rPr lang="en-US" sz="1071"/>
              <a:t>Worker Nodes: D12 (4 cores, 28GB)</a:t>
            </a:r>
          </a:p>
          <a:p>
            <a:pPr marL="174828" indent="-174828">
              <a:buFont typeface="Arial" panose="020B0604020202020204" pitchFamily="34" charset="0"/>
              <a:buChar char="•"/>
            </a:pPr>
            <a:r>
              <a:rPr lang="en-US" sz="1071"/>
              <a:t>Dataset: Airlines dataset</a:t>
            </a:r>
          </a:p>
          <a:p>
            <a:pPr marL="174828" indent="-174828">
              <a:buFont typeface="Arial" panose="020B0604020202020204" pitchFamily="34" charset="0"/>
              <a:buChar char="•"/>
            </a:pPr>
            <a:r>
              <a:rPr lang="en-US" sz="1071"/>
              <a:t>Number of columns: 44</a:t>
            </a:r>
            <a:endParaRPr lang="en-US" sz="1836"/>
          </a:p>
        </p:txBody>
      </p:sp>
      <p:graphicFrame>
        <p:nvGraphicFramePr>
          <p:cNvPr id="9" name="Chart 8"/>
          <p:cNvGraphicFramePr>
            <a:graphicFrameLocks/>
          </p:cNvGraphicFramePr>
          <p:nvPr>
            <p:extLst/>
          </p:nvPr>
        </p:nvGraphicFramePr>
        <p:xfrm>
          <a:off x="712773" y="1914004"/>
          <a:ext cx="8261596" cy="4532198"/>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7959509" y="5008029"/>
            <a:ext cx="954466" cy="270247"/>
          </a:xfrm>
          <a:prstGeom prst="rect">
            <a:avLst/>
          </a:prstGeom>
          <a:noFill/>
        </p:spPr>
        <p:txBody>
          <a:bodyPr wrap="square" rtlCol="0">
            <a:spAutoFit/>
          </a:bodyPr>
          <a:lstStyle/>
          <a:p>
            <a:r>
              <a:rPr lang="en-US" sz="1122"/>
              <a:t>MapReduce</a:t>
            </a:r>
            <a:endParaRPr lang="en-US" sz="1836"/>
          </a:p>
        </p:txBody>
      </p:sp>
      <p:sp>
        <p:nvSpPr>
          <p:cNvPr id="12" name="TextBox 11"/>
          <p:cNvSpPr txBox="1"/>
          <p:nvPr/>
        </p:nvSpPr>
        <p:spPr>
          <a:xfrm>
            <a:off x="8582115" y="2574269"/>
            <a:ext cx="814295" cy="270247"/>
          </a:xfrm>
          <a:prstGeom prst="rect">
            <a:avLst/>
          </a:prstGeom>
          <a:noFill/>
        </p:spPr>
        <p:txBody>
          <a:bodyPr wrap="square" rtlCol="0">
            <a:spAutoFit/>
          </a:bodyPr>
          <a:lstStyle/>
          <a:p>
            <a:r>
              <a:rPr lang="en-US" sz="1122">
                <a:solidFill>
                  <a:srgbClr val="00B050"/>
                </a:solidFill>
              </a:rPr>
              <a:t>  Spark</a:t>
            </a:r>
            <a:endParaRPr lang="en-US" sz="1836">
              <a:solidFill>
                <a:srgbClr val="00B050"/>
              </a:solidFill>
            </a:endParaRPr>
          </a:p>
        </p:txBody>
      </p:sp>
      <p:sp>
        <p:nvSpPr>
          <p:cNvPr id="13" name="TextBox 12"/>
          <p:cNvSpPr txBox="1"/>
          <p:nvPr/>
        </p:nvSpPr>
        <p:spPr>
          <a:xfrm>
            <a:off x="3728292" y="2881835"/>
            <a:ext cx="3113712" cy="634440"/>
          </a:xfrm>
          <a:prstGeom prst="rect">
            <a:avLst/>
          </a:prstGeom>
          <a:noFill/>
        </p:spPr>
        <p:txBody>
          <a:bodyPr wrap="none" lIns="182854" tIns="146283" rIns="182854" bIns="146283" rtlCol="0">
            <a:spAutoFit/>
          </a:bodyPr>
          <a:lstStyle/>
          <a:p>
            <a:pPr>
              <a:lnSpc>
                <a:spcPct val="90000"/>
              </a:lnSpc>
              <a:spcAft>
                <a:spcPts val="600"/>
              </a:spcAft>
            </a:pPr>
            <a:r>
              <a:rPr lang="en-US" sz="2400">
                <a:solidFill>
                  <a:srgbClr val="FF0000"/>
                </a:solidFill>
              </a:rPr>
              <a:t>Preliminary measure</a:t>
            </a:r>
          </a:p>
        </p:txBody>
      </p:sp>
      <p:sp>
        <p:nvSpPr>
          <p:cNvPr id="14" name="TextBox 13"/>
          <p:cNvSpPr txBox="1"/>
          <p:nvPr/>
        </p:nvSpPr>
        <p:spPr>
          <a:xfrm>
            <a:off x="8819012" y="3513709"/>
            <a:ext cx="2656760" cy="973063"/>
          </a:xfrm>
          <a:prstGeom prst="rect">
            <a:avLst/>
          </a:prstGeom>
          <a:noFill/>
        </p:spPr>
        <p:txBody>
          <a:bodyPr wrap="square" lIns="182854" tIns="146283" rIns="182854" bIns="146283" rtlCol="0">
            <a:spAutoFit/>
          </a:bodyPr>
          <a:lstStyle/>
          <a:p>
            <a:pPr>
              <a:lnSpc>
                <a:spcPct val="90000"/>
              </a:lnSpc>
              <a:spcAft>
                <a:spcPts val="600"/>
              </a:spcAft>
            </a:pPr>
            <a:r>
              <a:rPr lang="en-US" sz="1599">
                <a:solidFill>
                  <a:schemeClr val="accent2"/>
                </a:solidFill>
              </a:rPr>
              <a:t>R Server on Spark generally 6x faster than MapReduce</a:t>
            </a:r>
            <a:endParaRPr lang="en-US" sz="2400">
              <a:solidFill>
                <a:schemeClr val="accent2"/>
              </a:solidFill>
            </a:endParaRPr>
          </a:p>
        </p:txBody>
      </p:sp>
      <p:cxnSp>
        <p:nvCxnSpPr>
          <p:cNvPr id="6" name="Straight Arrow Connector 5"/>
          <p:cNvCxnSpPr/>
          <p:nvPr/>
        </p:nvCxnSpPr>
        <p:spPr>
          <a:xfrm>
            <a:off x="8705985" y="2881837"/>
            <a:ext cx="0" cy="2069610"/>
          </a:xfrm>
          <a:prstGeom prst="straightConnector1">
            <a:avLst/>
          </a:prstGeom>
          <a:ln w="38100">
            <a:solidFill>
              <a:schemeClr val="accent2"/>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5" name="TextBox 6"/>
          <p:cNvSpPr txBox="1"/>
          <p:nvPr/>
        </p:nvSpPr>
        <p:spPr>
          <a:xfrm>
            <a:off x="7959508" y="5324895"/>
            <a:ext cx="954466" cy="270247"/>
          </a:xfrm>
          <a:prstGeom prst="rect">
            <a:avLst/>
          </a:prstGeom>
          <a:noFill/>
        </p:spPr>
        <p:txBody>
          <a:bodyPr wrap="square" rtlCol="0">
            <a:spAutoFit/>
          </a:bodyPr>
          <a:lstStyle/>
          <a:p>
            <a:pPr algn="ctr"/>
            <a:r>
              <a:rPr lang="en-US" sz="1122"/>
              <a:t>Local</a:t>
            </a:r>
            <a:endParaRPr lang="en-US" sz="1836"/>
          </a:p>
        </p:txBody>
      </p:sp>
      <p:sp>
        <p:nvSpPr>
          <p:cNvPr id="17" name="TextBox 7"/>
          <p:cNvSpPr txBox="1"/>
          <p:nvPr/>
        </p:nvSpPr>
        <p:spPr>
          <a:xfrm>
            <a:off x="1593935" y="6386466"/>
            <a:ext cx="2791703" cy="747183"/>
          </a:xfrm>
          <a:prstGeom prst="rect">
            <a:avLst/>
          </a:prstGeom>
          <a:noFill/>
        </p:spPr>
        <p:txBody>
          <a:bodyPr wrap="square" lIns="182854" tIns="146283" rIns="182854" bIns="146283" rtlCol="0">
            <a:spAutoFit/>
          </a:bodyPr>
          <a:lstStyle/>
          <a:p>
            <a:pPr>
              <a:lnSpc>
                <a:spcPct val="90000"/>
              </a:lnSpc>
              <a:spcAft>
                <a:spcPts val="600"/>
              </a:spcAft>
            </a:pPr>
            <a:r>
              <a:rPr lang="en-US" sz="1599">
                <a:solidFill>
                  <a:schemeClr val="accent2"/>
                </a:solidFill>
              </a:rPr>
              <a:t>… but local is the speed champion for smaller files</a:t>
            </a:r>
          </a:p>
        </p:txBody>
      </p:sp>
      <p:sp>
        <p:nvSpPr>
          <p:cNvPr id="4" name="Left Brace 15"/>
          <p:cNvSpPr/>
          <p:nvPr/>
        </p:nvSpPr>
        <p:spPr>
          <a:xfrm rot="16200000">
            <a:off x="2823190" y="5001404"/>
            <a:ext cx="258579" cy="2791704"/>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89399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Scalability</a:t>
            </a:r>
          </a:p>
        </p:txBody>
      </p:sp>
      <p:sp>
        <p:nvSpPr>
          <p:cNvPr id="8" name="TextBox 7"/>
          <p:cNvSpPr txBox="1"/>
          <p:nvPr/>
        </p:nvSpPr>
        <p:spPr>
          <a:xfrm>
            <a:off x="9550898" y="5691140"/>
            <a:ext cx="2883814" cy="1102429"/>
          </a:xfrm>
          <a:prstGeom prst="rect">
            <a:avLst/>
          </a:prstGeom>
          <a:noFill/>
        </p:spPr>
        <p:txBody>
          <a:bodyPr wrap="square" rtlCol="0">
            <a:spAutoFit/>
          </a:bodyPr>
          <a:lstStyle/>
          <a:p>
            <a:r>
              <a:rPr lang="en-US" sz="1071"/>
              <a:t>Configuration:</a:t>
            </a:r>
          </a:p>
          <a:p>
            <a:pPr marL="174828" indent="-174828">
              <a:buFont typeface="Arial" panose="020B0604020202020204" pitchFamily="34" charset="0"/>
              <a:buChar char="•"/>
            </a:pPr>
            <a:r>
              <a:rPr lang="en-US" sz="1071"/>
              <a:t>HDI cluster size: 100 nodes</a:t>
            </a:r>
          </a:p>
          <a:p>
            <a:pPr marL="174828" indent="-174828">
              <a:buFontTx/>
              <a:buChar char="-"/>
            </a:pPr>
            <a:r>
              <a:rPr lang="en-US" sz="1071"/>
              <a:t>Edge node:D14 V2 (16 cores, 112GB)</a:t>
            </a:r>
          </a:p>
          <a:p>
            <a:pPr marL="174828" indent="-174828">
              <a:buFontTx/>
              <a:buChar char="-"/>
            </a:pPr>
            <a:r>
              <a:rPr lang="en-US" sz="1071"/>
              <a:t>Worker Nodes: D12 (4 cores, 28GB)</a:t>
            </a:r>
          </a:p>
          <a:p>
            <a:pPr marL="174828" indent="-174828">
              <a:buFont typeface="Arial" panose="020B0604020202020204" pitchFamily="34" charset="0"/>
              <a:buChar char="•"/>
            </a:pPr>
            <a:r>
              <a:rPr lang="en-US" sz="1071"/>
              <a:t>Dataset: NY City taxi trip dataset</a:t>
            </a:r>
          </a:p>
          <a:p>
            <a:pPr marL="174828" indent="-174828">
              <a:buFont typeface="Arial" panose="020B0604020202020204" pitchFamily="34" charset="0"/>
              <a:buChar char="•"/>
            </a:pPr>
            <a:r>
              <a:rPr lang="en-US" sz="1071"/>
              <a:t>Number of columns: ??</a:t>
            </a:r>
            <a:endParaRPr lang="en-US" sz="1836"/>
          </a:p>
        </p:txBody>
      </p:sp>
      <p:graphicFrame>
        <p:nvGraphicFramePr>
          <p:cNvPr id="9" name="Chart 8"/>
          <p:cNvGraphicFramePr>
            <a:graphicFrameLocks/>
          </p:cNvGraphicFramePr>
          <p:nvPr>
            <p:extLst/>
          </p:nvPr>
        </p:nvGraphicFramePr>
        <p:xfrm>
          <a:off x="856529" y="2252958"/>
          <a:ext cx="8232429" cy="4046574"/>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p:cNvSpPr txBox="1"/>
          <p:nvPr/>
        </p:nvSpPr>
        <p:spPr>
          <a:xfrm>
            <a:off x="3728292" y="2881835"/>
            <a:ext cx="3113712" cy="634440"/>
          </a:xfrm>
          <a:prstGeom prst="rect">
            <a:avLst/>
          </a:prstGeom>
          <a:noFill/>
        </p:spPr>
        <p:txBody>
          <a:bodyPr wrap="none" lIns="182854" tIns="146283" rIns="182854" bIns="146283" rtlCol="0">
            <a:spAutoFit/>
          </a:bodyPr>
          <a:lstStyle/>
          <a:p>
            <a:pPr>
              <a:lnSpc>
                <a:spcPct val="90000"/>
              </a:lnSpc>
              <a:spcAft>
                <a:spcPts val="600"/>
              </a:spcAft>
            </a:pPr>
            <a:r>
              <a:rPr lang="en-US" sz="2400">
                <a:solidFill>
                  <a:srgbClr val="FF0000"/>
                </a:solidFill>
              </a:rPr>
              <a:t>Preliminary measure</a:t>
            </a:r>
          </a:p>
        </p:txBody>
      </p:sp>
      <p:sp>
        <p:nvSpPr>
          <p:cNvPr id="7" name="TextBox 6"/>
          <p:cNvSpPr txBox="1"/>
          <p:nvPr/>
        </p:nvSpPr>
        <p:spPr>
          <a:xfrm>
            <a:off x="8905251" y="2453497"/>
            <a:ext cx="3055471" cy="973456"/>
          </a:xfrm>
          <a:prstGeom prst="rect">
            <a:avLst/>
          </a:prstGeom>
          <a:noFill/>
        </p:spPr>
        <p:txBody>
          <a:bodyPr wrap="square" lIns="182854" tIns="146283" rIns="182854" bIns="146283" rtlCol="0">
            <a:spAutoFit/>
          </a:bodyPr>
          <a:lstStyle/>
          <a:p>
            <a:pPr marL="342834" indent="-342834">
              <a:lnSpc>
                <a:spcPct val="90000"/>
              </a:lnSpc>
              <a:spcAft>
                <a:spcPts val="600"/>
              </a:spcAft>
              <a:buFont typeface="Arial" panose="020B0604020202020204" pitchFamily="34" charset="0"/>
              <a:buChar char="•"/>
            </a:pPr>
            <a:r>
              <a:rPr lang="en-US" sz="2400">
                <a:solidFill>
                  <a:schemeClr val="accent2"/>
                </a:solidFill>
              </a:rPr>
              <a:t>Linear Scale out to 12B Rows</a:t>
            </a:r>
          </a:p>
        </p:txBody>
      </p:sp>
    </p:spTree>
    <p:extLst>
      <p:ext uri="{BB962C8B-B14F-4D97-AF65-F5344CB8AC3E}">
        <p14:creationId xmlns:p14="http://schemas.microsoft.com/office/powerpoint/2010/main" val="1491662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5896999"/>
          </a:xfrm>
        </p:spPr>
        <p:txBody>
          <a:bodyPr/>
          <a:lstStyle/>
          <a:p>
            <a:r>
              <a:rPr lang="en-US"/>
              <a:t>MRS With SQL Server R Services</a:t>
            </a:r>
          </a:p>
          <a:p>
            <a:pPr lvl="1"/>
            <a:r>
              <a:rPr lang="en-US"/>
              <a:t>Leverage the combined power of SQL and MRS</a:t>
            </a:r>
          </a:p>
          <a:p>
            <a:pPr lvl="1"/>
            <a:r>
              <a:rPr lang="en-US"/>
              <a:t>In database scaled analytics</a:t>
            </a:r>
          </a:p>
          <a:p>
            <a:pPr lvl="1"/>
            <a:endParaRPr lang="en-US"/>
          </a:p>
          <a:p>
            <a:r>
              <a:rPr lang="en-US"/>
              <a:t>MRS with HDInsight Spark</a:t>
            </a:r>
          </a:p>
          <a:p>
            <a:pPr lvl="1"/>
            <a:r>
              <a:rPr lang="en-US"/>
              <a:t>Leverage the combined power of MRS and Spark</a:t>
            </a:r>
          </a:p>
          <a:p>
            <a:pPr lvl="1"/>
            <a:r>
              <a:rPr lang="en-US"/>
              <a:t>In-memory distributed computing</a:t>
            </a:r>
          </a:p>
          <a:p>
            <a:pPr lvl="1"/>
            <a:endParaRPr lang="en-US"/>
          </a:p>
          <a:p>
            <a:r>
              <a:rPr lang="en-US"/>
              <a:t>Using Marketing Campaign Optimization Solution as an example</a:t>
            </a:r>
          </a:p>
          <a:p>
            <a:pPr lvl="1"/>
            <a:r>
              <a:rPr lang="en-US"/>
              <a:t>1-Click Deploy to DSVM with SQL Server: </a:t>
            </a:r>
            <a:r>
              <a:rPr lang="en-US">
                <a:hlinkClick r:id="rId3"/>
              </a:rPr>
              <a:t>https://aka.ms/mrs-campaign</a:t>
            </a:r>
            <a:r>
              <a:rPr lang="en-US"/>
              <a:t> </a:t>
            </a:r>
          </a:p>
          <a:p>
            <a:pPr lvl="1"/>
            <a:r>
              <a:rPr lang="en-US"/>
              <a:t>Code/Doc: </a:t>
            </a:r>
            <a:r>
              <a:rPr lang="en-US">
                <a:hlinkClick r:id="rId4"/>
              </a:rPr>
              <a:t>https://github.com/Microsoft/r-server-campaign-optimization</a:t>
            </a:r>
            <a:r>
              <a:rPr lang="en-US"/>
              <a:t> </a:t>
            </a:r>
          </a:p>
        </p:txBody>
      </p:sp>
      <p:sp>
        <p:nvSpPr>
          <p:cNvPr id="17" name="Title 16"/>
          <p:cNvSpPr>
            <a:spLocks noGrp="1"/>
          </p:cNvSpPr>
          <p:nvPr>
            <p:ph type="title"/>
          </p:nvPr>
        </p:nvSpPr>
        <p:spPr/>
        <p:txBody>
          <a:bodyPr/>
          <a:lstStyle/>
          <a:p>
            <a:r>
              <a:rPr lang="en-US"/>
              <a:t>Today’s Focus</a:t>
            </a:r>
          </a:p>
        </p:txBody>
      </p:sp>
    </p:spTree>
    <p:extLst>
      <p:ext uri="{BB962C8B-B14F-4D97-AF65-F5344CB8AC3E}">
        <p14:creationId xmlns:p14="http://schemas.microsoft.com/office/powerpoint/2010/main" val="3795209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2608" y="286385"/>
            <a:ext cx="11594289" cy="795110"/>
          </a:xfrm>
        </p:spPr>
        <p:txBody>
          <a:bodyPr/>
          <a:lstStyle/>
          <a:p>
            <a:r>
              <a:rPr lang="en-US"/>
              <a:t>Machine Learning Templates</a:t>
            </a:r>
            <a:br>
              <a:rPr lang="en-US"/>
            </a:br>
            <a:r>
              <a:rPr lang="en-US" sz="3672"/>
              <a:t>With SQL Server R Services </a:t>
            </a:r>
            <a:endParaRPr lang="en-US">
              <a:solidFill>
                <a:srgbClr val="90C226"/>
              </a:solidFill>
            </a:endParaRPr>
          </a:p>
        </p:txBody>
      </p:sp>
      <p:sp>
        <p:nvSpPr>
          <p:cNvPr id="5" name="Content Placeholder 2"/>
          <p:cNvSpPr txBox="1">
            <a:spLocks/>
          </p:cNvSpPr>
          <p:nvPr/>
        </p:nvSpPr>
        <p:spPr>
          <a:xfrm>
            <a:off x="221745" y="1820862"/>
            <a:ext cx="9514590" cy="4526158"/>
          </a:xfrm>
          <a:prstGeom prst="rect">
            <a:avLst/>
          </a:prstGeom>
        </p:spPr>
        <p:txBody>
          <a:bodyPr vert="horz" wrap="square" lIns="146262" tIns="91414" rIns="146262" bIns="91414" rtlCol="0">
            <a:normAutofit/>
          </a:bodyPr>
          <a:lst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r>
              <a:rPr lang="en-US" sz="3199"/>
              <a:t>Marketing Campaign Optimization</a:t>
            </a:r>
          </a:p>
          <a:p>
            <a:pPr lvl="1"/>
            <a:r>
              <a:rPr lang="en-US" sz="3199"/>
              <a:t>Predictive maintenance</a:t>
            </a:r>
          </a:p>
          <a:p>
            <a:pPr lvl="1"/>
            <a:r>
              <a:rPr lang="en-US" sz="3199"/>
              <a:t>Retail customer churn</a:t>
            </a:r>
            <a:endParaRPr lang="en-US" sz="2596"/>
          </a:p>
          <a:p>
            <a:pPr lvl="1"/>
            <a:r>
              <a:rPr lang="en-US" sz="3199"/>
              <a:t>Online fraud detection </a:t>
            </a:r>
          </a:p>
          <a:p>
            <a:pPr lvl="1"/>
            <a:r>
              <a:rPr lang="en-US" sz="3199"/>
              <a:t>Retail forecasting</a:t>
            </a:r>
          </a:p>
          <a:p>
            <a:pPr lvl="1"/>
            <a:r>
              <a:rPr lang="en-US" sz="3199"/>
              <a:t>Energy forecasting</a:t>
            </a:r>
          </a:p>
          <a:p>
            <a:pPr marL="466221" lvl="1" indent="0">
              <a:buNone/>
            </a:pPr>
            <a:endParaRPr lang="en-US" sz="3199"/>
          </a:p>
        </p:txBody>
      </p:sp>
      <p:pic>
        <p:nvPicPr>
          <p:cNvPr id="7" name="Picture 6"/>
          <p:cNvPicPr>
            <a:picLocks noChangeAspect="1"/>
          </p:cNvPicPr>
          <p:nvPr/>
        </p:nvPicPr>
        <p:blipFill>
          <a:blip r:embed="rId3"/>
          <a:stretch>
            <a:fillRect/>
          </a:stretch>
        </p:blipFill>
        <p:spPr>
          <a:xfrm>
            <a:off x="9978634" y="5246437"/>
            <a:ext cx="1948263" cy="1251230"/>
          </a:xfrm>
          <a:prstGeom prst="rect">
            <a:avLst/>
          </a:prstGeom>
        </p:spPr>
      </p:pic>
      <p:pic>
        <p:nvPicPr>
          <p:cNvPr id="8" name="Picture 7"/>
          <p:cNvPicPr>
            <a:picLocks noChangeAspect="1"/>
          </p:cNvPicPr>
          <p:nvPr/>
        </p:nvPicPr>
        <p:blipFill>
          <a:blip r:embed="rId4"/>
          <a:stretch>
            <a:fillRect/>
          </a:stretch>
        </p:blipFill>
        <p:spPr>
          <a:xfrm>
            <a:off x="9978635" y="2460730"/>
            <a:ext cx="1948263" cy="1251230"/>
          </a:xfrm>
          <a:prstGeom prst="rect">
            <a:avLst/>
          </a:prstGeom>
        </p:spPr>
      </p:pic>
      <p:pic>
        <p:nvPicPr>
          <p:cNvPr id="9" name="Picture 8"/>
          <p:cNvPicPr>
            <a:picLocks noChangeAspect="1"/>
          </p:cNvPicPr>
          <p:nvPr/>
        </p:nvPicPr>
        <p:blipFill>
          <a:blip r:embed="rId5"/>
          <a:stretch>
            <a:fillRect/>
          </a:stretch>
        </p:blipFill>
        <p:spPr>
          <a:xfrm>
            <a:off x="7818813" y="2460730"/>
            <a:ext cx="1933979" cy="1276085"/>
          </a:xfrm>
          <a:prstGeom prst="rect">
            <a:avLst/>
          </a:prstGeom>
        </p:spPr>
      </p:pic>
      <p:pic>
        <p:nvPicPr>
          <p:cNvPr id="6" name="Picture 5"/>
          <p:cNvPicPr>
            <a:picLocks noChangeAspect="1"/>
          </p:cNvPicPr>
          <p:nvPr/>
        </p:nvPicPr>
        <p:blipFill>
          <a:blip r:embed="rId6"/>
          <a:stretch>
            <a:fillRect/>
          </a:stretch>
        </p:blipFill>
        <p:spPr>
          <a:xfrm>
            <a:off x="7811047" y="3839210"/>
            <a:ext cx="1956030" cy="1313204"/>
          </a:xfrm>
          <a:prstGeom prst="rect">
            <a:avLst/>
          </a:prstGeom>
        </p:spPr>
      </p:pic>
      <p:pic>
        <p:nvPicPr>
          <p:cNvPr id="11" name="Picture 10"/>
          <p:cNvPicPr>
            <a:picLocks noChangeAspect="1"/>
          </p:cNvPicPr>
          <p:nvPr/>
        </p:nvPicPr>
        <p:blipFill>
          <a:blip r:embed="rId7"/>
          <a:stretch>
            <a:fillRect/>
          </a:stretch>
        </p:blipFill>
        <p:spPr>
          <a:xfrm>
            <a:off x="9968795" y="3839209"/>
            <a:ext cx="1933301" cy="1279979"/>
          </a:xfrm>
          <a:prstGeom prst="rect">
            <a:avLst/>
          </a:prstGeom>
        </p:spPr>
      </p:pic>
      <p:sp>
        <p:nvSpPr>
          <p:cNvPr id="12" name="Rectangle 11"/>
          <p:cNvSpPr/>
          <p:nvPr/>
        </p:nvSpPr>
        <p:spPr>
          <a:xfrm>
            <a:off x="1265939" y="5401992"/>
            <a:ext cx="8318213" cy="431400"/>
          </a:xfrm>
          <a:prstGeom prst="rect">
            <a:avLst/>
          </a:prstGeom>
        </p:spPr>
        <p:txBody>
          <a:bodyPr wrap="square">
            <a:spAutoFit/>
          </a:bodyPr>
          <a:lstStyle/>
          <a:p>
            <a:pPr lvl="0" algn="ctr">
              <a:lnSpc>
                <a:spcPct val="90000"/>
              </a:lnSpc>
              <a:spcBef>
                <a:spcPct val="20000"/>
              </a:spcBef>
              <a:buSzPct val="90000"/>
            </a:pPr>
            <a:r>
              <a:rPr lang="en-US" sz="2448" u="sng">
                <a:solidFill>
                  <a:srgbClr val="1F497D"/>
                </a:solidFill>
                <a:latin typeface="Segoe UI Light"/>
                <a:ea typeface="DengXian"/>
                <a:cs typeface="Times New Roman" panose="02020603050405020304" pitchFamily="18" charset="0"/>
                <a:hlinkClick r:id="rId8"/>
              </a:rPr>
              <a:t>https://github.com/Microsoft/SQL-Server-R-Services-Samples</a:t>
            </a:r>
            <a:endParaRPr lang="en-US" sz="2448" u="sng">
              <a:solidFill>
                <a:srgbClr val="1F497D"/>
              </a:solidFill>
              <a:latin typeface="Segoe UI Light"/>
              <a:ea typeface="DengXian"/>
              <a:cs typeface="Times New Roman" panose="02020603050405020304" pitchFamily="18" charset="0"/>
            </a:endParaRPr>
          </a:p>
        </p:txBody>
      </p:sp>
      <p:sp>
        <p:nvSpPr>
          <p:cNvPr id="13" name="TextBox 12"/>
          <p:cNvSpPr txBox="1"/>
          <p:nvPr/>
        </p:nvSpPr>
        <p:spPr>
          <a:xfrm>
            <a:off x="191005" y="5246436"/>
            <a:ext cx="1265056" cy="634440"/>
          </a:xfrm>
          <a:prstGeom prst="rect">
            <a:avLst/>
          </a:prstGeom>
          <a:noFill/>
        </p:spPr>
        <p:txBody>
          <a:bodyPr wrap="square" lIns="182854" tIns="146283" rIns="182854" bIns="146283" rtlCol="0">
            <a:spAutoFit/>
          </a:bodyPr>
          <a:lstStyle/>
          <a:p>
            <a:pPr>
              <a:lnSpc>
                <a:spcPct val="90000"/>
              </a:lnSpc>
              <a:spcAft>
                <a:spcPts val="600"/>
              </a:spcAft>
            </a:pPr>
            <a:r>
              <a:rPr lang="en-US" sz="2400">
                <a:gradFill>
                  <a:gsLst>
                    <a:gs pos="2917">
                      <a:schemeClr val="tx1"/>
                    </a:gs>
                    <a:gs pos="30000">
                      <a:schemeClr val="tx1"/>
                    </a:gs>
                  </a:gsLst>
                  <a:lin ang="5400000" scaled="0"/>
                </a:gradFill>
              </a:rPr>
              <a:t>Repo:</a:t>
            </a:r>
          </a:p>
        </p:txBody>
      </p:sp>
      <p:sp>
        <p:nvSpPr>
          <p:cNvPr id="14" name="TextBox 13"/>
          <p:cNvSpPr txBox="1"/>
          <p:nvPr/>
        </p:nvSpPr>
        <p:spPr>
          <a:xfrm>
            <a:off x="191003" y="5968824"/>
            <a:ext cx="4951116" cy="634440"/>
          </a:xfrm>
          <a:prstGeom prst="rect">
            <a:avLst/>
          </a:prstGeom>
          <a:noFill/>
        </p:spPr>
        <p:txBody>
          <a:bodyPr wrap="square" lIns="182854" tIns="146283" rIns="182854" bIns="146283" rtlCol="0">
            <a:spAutoFit/>
          </a:bodyPr>
          <a:lstStyle/>
          <a:p>
            <a:pPr>
              <a:lnSpc>
                <a:spcPct val="90000"/>
              </a:lnSpc>
              <a:spcAft>
                <a:spcPts val="600"/>
              </a:spcAft>
            </a:pPr>
            <a:r>
              <a:rPr lang="en-US" sz="2400">
                <a:gradFill>
                  <a:gsLst>
                    <a:gs pos="2917">
                      <a:schemeClr val="tx1"/>
                    </a:gs>
                    <a:gs pos="30000">
                      <a:schemeClr val="tx1"/>
                    </a:gs>
                  </a:gsLst>
                  <a:lin ang="5400000" scaled="0"/>
                </a:gradFill>
              </a:rPr>
              <a:t>Cortana Intelligence Gallery Link:</a:t>
            </a:r>
          </a:p>
        </p:txBody>
      </p:sp>
      <p:sp>
        <p:nvSpPr>
          <p:cNvPr id="15" name="Rectangle 14"/>
          <p:cNvSpPr/>
          <p:nvPr/>
        </p:nvSpPr>
        <p:spPr>
          <a:xfrm>
            <a:off x="5374579" y="6112407"/>
            <a:ext cx="7061014" cy="376684"/>
          </a:xfrm>
          <a:prstGeom prst="rect">
            <a:avLst/>
          </a:prstGeom>
        </p:spPr>
        <p:txBody>
          <a:bodyPr wrap="square">
            <a:spAutoFit/>
          </a:bodyPr>
          <a:lstStyle/>
          <a:p>
            <a:r>
              <a:rPr lang="en-US">
                <a:hlinkClick r:id="rId9"/>
              </a:rPr>
              <a:t>http://Aka.ms/SqlRtemplates</a:t>
            </a:r>
            <a:r>
              <a:rPr lang="en-US"/>
              <a:t> </a:t>
            </a:r>
          </a:p>
        </p:txBody>
      </p:sp>
    </p:spTree>
    <p:extLst>
      <p:ext uri="{BB962C8B-B14F-4D97-AF65-F5344CB8AC3E}">
        <p14:creationId xmlns:p14="http://schemas.microsoft.com/office/powerpoint/2010/main" val="326113121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198437" y="1973262"/>
            <a:ext cx="11887200" cy="2511457"/>
          </a:xfrm>
        </p:spPr>
        <p:txBody>
          <a:bodyPr vert="horz" wrap="square" lIns="146304" tIns="91440" rIns="146304" bIns="91440" rtlCol="0" anchor="t">
            <a:spAutoFit/>
          </a:bodyPr>
          <a:lstStyle/>
          <a:p>
            <a:pPr marL="0" indent="0">
              <a:buNone/>
            </a:pPr>
            <a:r>
              <a:rPr lang="EN-US" sz="3600"/>
              <a:t>Marketing Campaign</a:t>
            </a:r>
          </a:p>
          <a:p>
            <a:pPr marL="0" indent="0">
              <a:buNone/>
            </a:pPr>
            <a:r>
              <a:rPr lang="EN-US" sz="2400"/>
              <a:t>Predict customer response probability for a given campaign </a:t>
            </a:r>
            <a:endParaRPr lang="EN-US" sz="800"/>
          </a:p>
          <a:p>
            <a:pPr marL="0" indent="0">
              <a:buNone/>
            </a:pPr>
            <a:r>
              <a:rPr lang="EN-US" sz="2400"/>
              <a:t>Recommend campaign actions that optimizes response rate. </a:t>
            </a:r>
            <a:endParaRPr lang="EN-US" sz="800"/>
          </a:p>
          <a:p>
            <a:pPr marL="342900" lvl="1" indent="0">
              <a:buNone/>
            </a:pPr>
            <a:r>
              <a:rPr lang="EN-US" sz="2000"/>
              <a:t>How to contact a customer  (Call, Email, SMS)</a:t>
            </a:r>
          </a:p>
          <a:p>
            <a:pPr marL="342900" lvl="1" indent="0">
              <a:buNone/>
            </a:pPr>
            <a:r>
              <a:rPr lang="EN-US" sz="2000"/>
              <a:t>When to contact a customer (Day of Week, Time of Day)</a:t>
            </a:r>
          </a:p>
          <a:p>
            <a:pPr marL="342900" lvl="1" indent="0">
              <a:buNone/>
            </a:pPr>
            <a:endParaRPr lang="en-US" sz="2000"/>
          </a:p>
        </p:txBody>
      </p:sp>
      <p:sp>
        <p:nvSpPr>
          <p:cNvPr id="17" name="Title 16"/>
          <p:cNvSpPr>
            <a:spLocks noGrp="1"/>
          </p:cNvSpPr>
          <p:nvPr>
            <p:ph type="title"/>
          </p:nvPr>
        </p:nvSpPr>
        <p:spPr/>
        <p:txBody>
          <a:bodyPr/>
          <a:lstStyle/>
          <a:p>
            <a:r>
              <a:rPr lang="en-US"/>
              <a:t>Introduction: </a:t>
            </a:r>
            <a:br>
              <a:rPr lang="en-US" sz="4000"/>
            </a:br>
            <a:r>
              <a:rPr lang="en-US" sz="4000"/>
              <a:t>Marketing Campaign Optimization Solution</a:t>
            </a:r>
            <a:endParaRPr lang="en-US"/>
          </a:p>
        </p:txBody>
      </p:sp>
    </p:spTree>
    <p:extLst>
      <p:ext uri="{BB962C8B-B14F-4D97-AF65-F5344CB8AC3E}">
        <p14:creationId xmlns:p14="http://schemas.microsoft.com/office/powerpoint/2010/main" val="2942720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hevron 5"/>
          <p:cNvSpPr/>
          <p:nvPr/>
        </p:nvSpPr>
        <p:spPr>
          <a:xfrm>
            <a:off x="1436458" y="1926170"/>
            <a:ext cx="9356694" cy="374560"/>
          </a:xfrm>
          <a:prstGeom prst="chevron">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solidFill>
                <a:schemeClr val="tx1"/>
              </a:solidFill>
            </a:endParaRPr>
          </a:p>
        </p:txBody>
      </p:sp>
      <p:sp>
        <p:nvSpPr>
          <p:cNvPr id="82" name="TextBox 81"/>
          <p:cNvSpPr txBox="1"/>
          <p:nvPr/>
        </p:nvSpPr>
        <p:spPr>
          <a:xfrm>
            <a:off x="2085483" y="1851493"/>
            <a:ext cx="1900137" cy="600101"/>
          </a:xfrm>
          <a:prstGeom prst="roundRect">
            <a:avLst/>
          </a:prstGeom>
          <a:solidFill>
            <a:schemeClr val="bg1"/>
          </a:solidFill>
        </p:spPr>
        <p:txBody>
          <a:bodyPr wrap="square" rtlCol="0">
            <a:spAutoFit/>
          </a:bodyPr>
          <a:lstStyle/>
          <a:p>
            <a:pPr algn="ctr"/>
            <a:r>
              <a:rPr lang="en-US" sz="1428" b="1"/>
              <a:t>Importing the Input Datasets to SQL</a:t>
            </a:r>
          </a:p>
        </p:txBody>
      </p:sp>
      <p:sp>
        <p:nvSpPr>
          <p:cNvPr id="109" name="Isosceles Triangle 108"/>
          <p:cNvSpPr/>
          <p:nvPr/>
        </p:nvSpPr>
        <p:spPr>
          <a:xfrm rot="5400000">
            <a:off x="4263195" y="4013572"/>
            <a:ext cx="3104352" cy="310607"/>
          </a:xfrm>
          <a:prstGeom prst="triangle">
            <a:avLst>
              <a:gd name="adj" fmla="val 5041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28">
              <a:solidFill>
                <a:srgbClr val="FFFFFF"/>
              </a:solidFill>
            </a:endParaRPr>
          </a:p>
        </p:txBody>
      </p:sp>
      <p:sp>
        <p:nvSpPr>
          <p:cNvPr id="118" name="TextBox 117"/>
          <p:cNvSpPr txBox="1"/>
          <p:nvPr/>
        </p:nvSpPr>
        <p:spPr>
          <a:xfrm>
            <a:off x="7622835" y="1845337"/>
            <a:ext cx="1967283" cy="542399"/>
          </a:xfrm>
          <a:prstGeom prst="rect">
            <a:avLst/>
          </a:prstGeom>
          <a:solidFill>
            <a:schemeClr val="bg1"/>
          </a:solidFill>
        </p:spPr>
        <p:txBody>
          <a:bodyPr wrap="square" rtlCol="0">
            <a:spAutoFit/>
          </a:bodyPr>
          <a:lstStyle/>
          <a:p>
            <a:pPr algn="ctr"/>
            <a:r>
              <a:rPr lang="en-US" sz="1428" b="1"/>
              <a:t>Preprocessing &amp; Feature Engineering</a:t>
            </a:r>
          </a:p>
        </p:txBody>
      </p:sp>
      <p:sp>
        <p:nvSpPr>
          <p:cNvPr id="100" name="Freeform 99"/>
          <p:cNvSpPr/>
          <p:nvPr/>
        </p:nvSpPr>
        <p:spPr>
          <a:xfrm>
            <a:off x="1464964" y="2791976"/>
            <a:ext cx="1375771" cy="602959"/>
          </a:xfrm>
          <a:custGeom>
            <a:avLst/>
            <a:gdLst>
              <a:gd name="connsiteX0" fmla="*/ 0 w 1348918"/>
              <a:gd name="connsiteY0" fmla="*/ 76290 h 762897"/>
              <a:gd name="connsiteX1" fmla="*/ 76290 w 1348918"/>
              <a:gd name="connsiteY1" fmla="*/ 0 h 762897"/>
              <a:gd name="connsiteX2" fmla="*/ 1272628 w 1348918"/>
              <a:gd name="connsiteY2" fmla="*/ 0 h 762897"/>
              <a:gd name="connsiteX3" fmla="*/ 1348918 w 1348918"/>
              <a:gd name="connsiteY3" fmla="*/ 76290 h 762897"/>
              <a:gd name="connsiteX4" fmla="*/ 1348918 w 1348918"/>
              <a:gd name="connsiteY4" fmla="*/ 686607 h 762897"/>
              <a:gd name="connsiteX5" fmla="*/ 1272628 w 1348918"/>
              <a:gd name="connsiteY5" fmla="*/ 762897 h 762897"/>
              <a:gd name="connsiteX6" fmla="*/ 76290 w 1348918"/>
              <a:gd name="connsiteY6" fmla="*/ 762897 h 762897"/>
              <a:gd name="connsiteX7" fmla="*/ 0 w 1348918"/>
              <a:gd name="connsiteY7" fmla="*/ 686607 h 762897"/>
              <a:gd name="connsiteX8" fmla="*/ 0 w 1348918"/>
              <a:gd name="connsiteY8" fmla="*/ 76290 h 76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8918" h="762897">
                <a:moveTo>
                  <a:pt x="0" y="76290"/>
                </a:moveTo>
                <a:cubicBezTo>
                  <a:pt x="0" y="34156"/>
                  <a:pt x="34156" y="0"/>
                  <a:pt x="76290" y="0"/>
                </a:cubicBezTo>
                <a:lnTo>
                  <a:pt x="1272628" y="0"/>
                </a:lnTo>
                <a:cubicBezTo>
                  <a:pt x="1314762" y="0"/>
                  <a:pt x="1348918" y="34156"/>
                  <a:pt x="1348918" y="76290"/>
                </a:cubicBezTo>
                <a:lnTo>
                  <a:pt x="1348918" y="686607"/>
                </a:lnTo>
                <a:cubicBezTo>
                  <a:pt x="1348918" y="728741"/>
                  <a:pt x="1314762" y="762897"/>
                  <a:pt x="1272628" y="762897"/>
                </a:cubicBezTo>
                <a:lnTo>
                  <a:pt x="76290" y="762897"/>
                </a:lnTo>
                <a:cubicBezTo>
                  <a:pt x="34156" y="762897"/>
                  <a:pt x="0" y="728741"/>
                  <a:pt x="0" y="686607"/>
                </a:cubicBezTo>
                <a:lnTo>
                  <a:pt x="0" y="7629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4297" tIns="94297" rIns="94297" bIns="309877" numCol="1" spcCol="1270" anchor="t" anchorCtr="0">
            <a:noAutofit/>
          </a:bodyPr>
          <a:lstStyle/>
          <a:p>
            <a:pPr defTabSz="589349">
              <a:lnSpc>
                <a:spcPct val="90000"/>
              </a:lnSpc>
              <a:spcBef>
                <a:spcPct val="0"/>
              </a:spcBef>
              <a:spcAft>
                <a:spcPct val="35000"/>
              </a:spcAft>
            </a:pPr>
            <a:r>
              <a:rPr lang="en-US" sz="1428" b="1"/>
              <a:t>Campaign Detail</a:t>
            </a:r>
          </a:p>
        </p:txBody>
      </p:sp>
      <p:sp>
        <p:nvSpPr>
          <p:cNvPr id="101" name="Freeform 100"/>
          <p:cNvSpPr/>
          <p:nvPr/>
        </p:nvSpPr>
        <p:spPr>
          <a:xfrm>
            <a:off x="1588682" y="3243761"/>
            <a:ext cx="1380253" cy="602529"/>
          </a:xfrm>
          <a:custGeom>
            <a:avLst/>
            <a:gdLst>
              <a:gd name="connsiteX0" fmla="*/ 0 w 1348918"/>
              <a:gd name="connsiteY0" fmla="*/ 134892 h 1738912"/>
              <a:gd name="connsiteX1" fmla="*/ 134892 w 1348918"/>
              <a:gd name="connsiteY1" fmla="*/ 0 h 1738912"/>
              <a:gd name="connsiteX2" fmla="*/ 1214026 w 1348918"/>
              <a:gd name="connsiteY2" fmla="*/ 0 h 1738912"/>
              <a:gd name="connsiteX3" fmla="*/ 1348918 w 1348918"/>
              <a:gd name="connsiteY3" fmla="*/ 134892 h 1738912"/>
              <a:gd name="connsiteX4" fmla="*/ 1348918 w 1348918"/>
              <a:gd name="connsiteY4" fmla="*/ 1604020 h 1738912"/>
              <a:gd name="connsiteX5" fmla="*/ 1214026 w 1348918"/>
              <a:gd name="connsiteY5" fmla="*/ 1738912 h 1738912"/>
              <a:gd name="connsiteX6" fmla="*/ 134892 w 1348918"/>
              <a:gd name="connsiteY6" fmla="*/ 1738912 h 1738912"/>
              <a:gd name="connsiteX7" fmla="*/ 0 w 1348918"/>
              <a:gd name="connsiteY7" fmla="*/ 1604020 h 1738912"/>
              <a:gd name="connsiteX8" fmla="*/ 0 w 1348918"/>
              <a:gd name="connsiteY8" fmla="*/ 134892 h 173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8918" h="1738912">
                <a:moveTo>
                  <a:pt x="0" y="134892"/>
                </a:moveTo>
                <a:cubicBezTo>
                  <a:pt x="0" y="60393"/>
                  <a:pt x="60393" y="0"/>
                  <a:pt x="134892" y="0"/>
                </a:cubicBezTo>
                <a:lnTo>
                  <a:pt x="1214026" y="0"/>
                </a:lnTo>
                <a:cubicBezTo>
                  <a:pt x="1288525" y="0"/>
                  <a:pt x="1348918" y="60393"/>
                  <a:pt x="1348918" y="134892"/>
                </a:cubicBezTo>
                <a:lnTo>
                  <a:pt x="1348918" y="1604020"/>
                </a:lnTo>
                <a:cubicBezTo>
                  <a:pt x="1348918" y="1678519"/>
                  <a:pt x="1288525" y="1738912"/>
                  <a:pt x="1214026" y="1738912"/>
                </a:cubicBezTo>
                <a:lnTo>
                  <a:pt x="134892" y="1738912"/>
                </a:lnTo>
                <a:cubicBezTo>
                  <a:pt x="60393" y="1738912"/>
                  <a:pt x="0" y="1678519"/>
                  <a:pt x="0" y="1604020"/>
                </a:cubicBezTo>
                <a:lnTo>
                  <a:pt x="0" y="134892"/>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46630" tIns="46630" rIns="46630" bIns="46630" numCol="1" spcCol="1270" anchor="ctr" anchorCtr="0">
            <a:noAutofit/>
          </a:bodyPr>
          <a:lstStyle/>
          <a:p>
            <a:pPr marL="0" lvl="1" algn="ctr" defTabSz="589349">
              <a:lnSpc>
                <a:spcPct val="90000"/>
              </a:lnSpc>
              <a:spcBef>
                <a:spcPct val="0"/>
              </a:spcBef>
              <a:spcAft>
                <a:spcPct val="15000"/>
              </a:spcAft>
            </a:pPr>
            <a:r>
              <a:rPr lang="en-US" sz="1224"/>
              <a:t>Campaign Metadata</a:t>
            </a:r>
          </a:p>
        </p:txBody>
      </p:sp>
      <p:grpSp>
        <p:nvGrpSpPr>
          <p:cNvPr id="27" name="Group 26"/>
          <p:cNvGrpSpPr/>
          <p:nvPr/>
        </p:nvGrpSpPr>
        <p:grpSpPr>
          <a:xfrm>
            <a:off x="3297898" y="2790256"/>
            <a:ext cx="1503972" cy="1042827"/>
            <a:chOff x="2364970" y="2293042"/>
            <a:chExt cx="1474616" cy="1297733"/>
          </a:xfrm>
        </p:grpSpPr>
        <p:sp>
          <p:nvSpPr>
            <p:cNvPr id="106" name="Freeform 105"/>
            <p:cNvSpPr/>
            <p:nvPr/>
          </p:nvSpPr>
          <p:spPr>
            <a:xfrm>
              <a:off x="2364970" y="2293042"/>
              <a:ext cx="1348918" cy="750346"/>
            </a:xfrm>
            <a:custGeom>
              <a:avLst/>
              <a:gdLst>
                <a:gd name="connsiteX0" fmla="*/ 0 w 1348918"/>
                <a:gd name="connsiteY0" fmla="*/ 76290 h 762897"/>
                <a:gd name="connsiteX1" fmla="*/ 76290 w 1348918"/>
                <a:gd name="connsiteY1" fmla="*/ 0 h 762897"/>
                <a:gd name="connsiteX2" fmla="*/ 1272628 w 1348918"/>
                <a:gd name="connsiteY2" fmla="*/ 0 h 762897"/>
                <a:gd name="connsiteX3" fmla="*/ 1348918 w 1348918"/>
                <a:gd name="connsiteY3" fmla="*/ 76290 h 762897"/>
                <a:gd name="connsiteX4" fmla="*/ 1348918 w 1348918"/>
                <a:gd name="connsiteY4" fmla="*/ 686607 h 762897"/>
                <a:gd name="connsiteX5" fmla="*/ 1272628 w 1348918"/>
                <a:gd name="connsiteY5" fmla="*/ 762897 h 762897"/>
                <a:gd name="connsiteX6" fmla="*/ 76290 w 1348918"/>
                <a:gd name="connsiteY6" fmla="*/ 762897 h 762897"/>
                <a:gd name="connsiteX7" fmla="*/ 0 w 1348918"/>
                <a:gd name="connsiteY7" fmla="*/ 686607 h 762897"/>
                <a:gd name="connsiteX8" fmla="*/ 0 w 1348918"/>
                <a:gd name="connsiteY8" fmla="*/ 76290 h 76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8918" h="762897">
                  <a:moveTo>
                    <a:pt x="0" y="76290"/>
                  </a:moveTo>
                  <a:cubicBezTo>
                    <a:pt x="0" y="34156"/>
                    <a:pt x="34156" y="0"/>
                    <a:pt x="76290" y="0"/>
                  </a:cubicBezTo>
                  <a:lnTo>
                    <a:pt x="1272628" y="0"/>
                  </a:lnTo>
                  <a:cubicBezTo>
                    <a:pt x="1314762" y="0"/>
                    <a:pt x="1348918" y="34156"/>
                    <a:pt x="1348918" y="76290"/>
                  </a:cubicBezTo>
                  <a:lnTo>
                    <a:pt x="1348918" y="686607"/>
                  </a:lnTo>
                  <a:cubicBezTo>
                    <a:pt x="1348918" y="728741"/>
                    <a:pt x="1314762" y="762897"/>
                    <a:pt x="1272628" y="762897"/>
                  </a:cubicBezTo>
                  <a:lnTo>
                    <a:pt x="76290" y="762897"/>
                  </a:lnTo>
                  <a:cubicBezTo>
                    <a:pt x="34156" y="762897"/>
                    <a:pt x="0" y="728741"/>
                    <a:pt x="0" y="686607"/>
                  </a:cubicBezTo>
                  <a:lnTo>
                    <a:pt x="0" y="7629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4297" tIns="94297" rIns="94297" bIns="309877" numCol="1" spcCol="1270" anchor="t" anchorCtr="0">
              <a:noAutofit/>
            </a:bodyPr>
            <a:lstStyle/>
            <a:p>
              <a:pPr defTabSz="589349">
                <a:lnSpc>
                  <a:spcPct val="90000"/>
                </a:lnSpc>
                <a:spcBef>
                  <a:spcPct val="0"/>
                </a:spcBef>
                <a:spcAft>
                  <a:spcPct val="35000"/>
                </a:spcAft>
              </a:pPr>
              <a:r>
                <a:rPr lang="en-US" sz="1428" b="1"/>
                <a:t>Product</a:t>
              </a:r>
            </a:p>
          </p:txBody>
        </p:sp>
        <p:sp>
          <p:nvSpPr>
            <p:cNvPr id="107" name="Freeform 106"/>
            <p:cNvSpPr/>
            <p:nvPr/>
          </p:nvSpPr>
          <p:spPr>
            <a:xfrm>
              <a:off x="2486274" y="2840965"/>
              <a:ext cx="1353312" cy="749810"/>
            </a:xfrm>
            <a:custGeom>
              <a:avLst/>
              <a:gdLst>
                <a:gd name="connsiteX0" fmla="*/ 0 w 1348918"/>
                <a:gd name="connsiteY0" fmla="*/ 134892 h 1738912"/>
                <a:gd name="connsiteX1" fmla="*/ 134892 w 1348918"/>
                <a:gd name="connsiteY1" fmla="*/ 0 h 1738912"/>
                <a:gd name="connsiteX2" fmla="*/ 1214026 w 1348918"/>
                <a:gd name="connsiteY2" fmla="*/ 0 h 1738912"/>
                <a:gd name="connsiteX3" fmla="*/ 1348918 w 1348918"/>
                <a:gd name="connsiteY3" fmla="*/ 134892 h 1738912"/>
                <a:gd name="connsiteX4" fmla="*/ 1348918 w 1348918"/>
                <a:gd name="connsiteY4" fmla="*/ 1604020 h 1738912"/>
                <a:gd name="connsiteX5" fmla="*/ 1214026 w 1348918"/>
                <a:gd name="connsiteY5" fmla="*/ 1738912 h 1738912"/>
                <a:gd name="connsiteX6" fmla="*/ 134892 w 1348918"/>
                <a:gd name="connsiteY6" fmla="*/ 1738912 h 1738912"/>
                <a:gd name="connsiteX7" fmla="*/ 0 w 1348918"/>
                <a:gd name="connsiteY7" fmla="*/ 1604020 h 1738912"/>
                <a:gd name="connsiteX8" fmla="*/ 0 w 1348918"/>
                <a:gd name="connsiteY8" fmla="*/ 134892 h 173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8918" h="1738912">
                  <a:moveTo>
                    <a:pt x="0" y="134892"/>
                  </a:moveTo>
                  <a:cubicBezTo>
                    <a:pt x="0" y="60393"/>
                    <a:pt x="60393" y="0"/>
                    <a:pt x="134892" y="0"/>
                  </a:cubicBezTo>
                  <a:lnTo>
                    <a:pt x="1214026" y="0"/>
                  </a:lnTo>
                  <a:cubicBezTo>
                    <a:pt x="1288525" y="0"/>
                    <a:pt x="1348918" y="60393"/>
                    <a:pt x="1348918" y="134892"/>
                  </a:cubicBezTo>
                  <a:lnTo>
                    <a:pt x="1348918" y="1604020"/>
                  </a:lnTo>
                  <a:cubicBezTo>
                    <a:pt x="1348918" y="1678519"/>
                    <a:pt x="1288525" y="1738912"/>
                    <a:pt x="1214026" y="1738912"/>
                  </a:cubicBezTo>
                  <a:lnTo>
                    <a:pt x="134892" y="1738912"/>
                  </a:lnTo>
                  <a:cubicBezTo>
                    <a:pt x="60393" y="1738912"/>
                    <a:pt x="0" y="1678519"/>
                    <a:pt x="0" y="1604020"/>
                  </a:cubicBezTo>
                  <a:lnTo>
                    <a:pt x="0" y="134892"/>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46630" tIns="46630" rIns="46630" bIns="46630" numCol="1" spcCol="1270" anchor="ctr" anchorCtr="0">
              <a:noAutofit/>
            </a:bodyPr>
            <a:lstStyle/>
            <a:p>
              <a:pPr marL="0" lvl="1" algn="ctr" defTabSz="589349">
                <a:lnSpc>
                  <a:spcPct val="90000"/>
                </a:lnSpc>
                <a:spcBef>
                  <a:spcPct val="0"/>
                </a:spcBef>
                <a:spcAft>
                  <a:spcPct val="15000"/>
                </a:spcAft>
              </a:pPr>
              <a:r>
                <a:rPr lang="en-US" sz="1224"/>
                <a:t>Product Metadata</a:t>
              </a:r>
            </a:p>
          </p:txBody>
        </p:sp>
      </p:grpSp>
      <p:grpSp>
        <p:nvGrpSpPr>
          <p:cNvPr id="28" name="Group 27"/>
          <p:cNvGrpSpPr/>
          <p:nvPr/>
        </p:nvGrpSpPr>
        <p:grpSpPr>
          <a:xfrm>
            <a:off x="1528473" y="4289026"/>
            <a:ext cx="1503972" cy="1042999"/>
            <a:chOff x="652277" y="4211036"/>
            <a:chExt cx="1474616" cy="1312030"/>
          </a:xfrm>
        </p:grpSpPr>
        <p:sp>
          <p:nvSpPr>
            <p:cNvPr id="104" name="Freeform 103"/>
            <p:cNvSpPr/>
            <p:nvPr/>
          </p:nvSpPr>
          <p:spPr>
            <a:xfrm>
              <a:off x="652277" y="4211036"/>
              <a:ext cx="1348918" cy="750346"/>
            </a:xfrm>
            <a:custGeom>
              <a:avLst/>
              <a:gdLst>
                <a:gd name="connsiteX0" fmla="*/ 0 w 1348918"/>
                <a:gd name="connsiteY0" fmla="*/ 76290 h 762897"/>
                <a:gd name="connsiteX1" fmla="*/ 76290 w 1348918"/>
                <a:gd name="connsiteY1" fmla="*/ 0 h 762897"/>
                <a:gd name="connsiteX2" fmla="*/ 1272628 w 1348918"/>
                <a:gd name="connsiteY2" fmla="*/ 0 h 762897"/>
                <a:gd name="connsiteX3" fmla="*/ 1348918 w 1348918"/>
                <a:gd name="connsiteY3" fmla="*/ 76290 h 762897"/>
                <a:gd name="connsiteX4" fmla="*/ 1348918 w 1348918"/>
                <a:gd name="connsiteY4" fmla="*/ 686607 h 762897"/>
                <a:gd name="connsiteX5" fmla="*/ 1272628 w 1348918"/>
                <a:gd name="connsiteY5" fmla="*/ 762897 h 762897"/>
                <a:gd name="connsiteX6" fmla="*/ 76290 w 1348918"/>
                <a:gd name="connsiteY6" fmla="*/ 762897 h 762897"/>
                <a:gd name="connsiteX7" fmla="*/ 0 w 1348918"/>
                <a:gd name="connsiteY7" fmla="*/ 686607 h 762897"/>
                <a:gd name="connsiteX8" fmla="*/ 0 w 1348918"/>
                <a:gd name="connsiteY8" fmla="*/ 76290 h 76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8918" h="762897">
                  <a:moveTo>
                    <a:pt x="0" y="76290"/>
                  </a:moveTo>
                  <a:cubicBezTo>
                    <a:pt x="0" y="34156"/>
                    <a:pt x="34156" y="0"/>
                    <a:pt x="76290" y="0"/>
                  </a:cubicBezTo>
                  <a:lnTo>
                    <a:pt x="1272628" y="0"/>
                  </a:lnTo>
                  <a:cubicBezTo>
                    <a:pt x="1314762" y="0"/>
                    <a:pt x="1348918" y="34156"/>
                    <a:pt x="1348918" y="76290"/>
                  </a:cubicBezTo>
                  <a:lnTo>
                    <a:pt x="1348918" y="686607"/>
                  </a:lnTo>
                  <a:cubicBezTo>
                    <a:pt x="1348918" y="728741"/>
                    <a:pt x="1314762" y="762897"/>
                    <a:pt x="1272628" y="762897"/>
                  </a:cubicBezTo>
                  <a:lnTo>
                    <a:pt x="76290" y="762897"/>
                  </a:lnTo>
                  <a:cubicBezTo>
                    <a:pt x="34156" y="762897"/>
                    <a:pt x="0" y="728741"/>
                    <a:pt x="0" y="686607"/>
                  </a:cubicBezTo>
                  <a:lnTo>
                    <a:pt x="0" y="7629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4297" tIns="94297" rIns="94297" bIns="309877" numCol="1" spcCol="1270" anchor="t" anchorCtr="0">
              <a:noAutofit/>
            </a:bodyPr>
            <a:lstStyle/>
            <a:p>
              <a:pPr defTabSz="589349">
                <a:lnSpc>
                  <a:spcPct val="90000"/>
                </a:lnSpc>
                <a:spcBef>
                  <a:spcPct val="0"/>
                </a:spcBef>
                <a:spcAft>
                  <a:spcPct val="35000"/>
                </a:spcAft>
              </a:pPr>
              <a:r>
                <a:rPr lang="en-US" sz="1428" b="1"/>
                <a:t>Demography</a:t>
              </a:r>
            </a:p>
          </p:txBody>
        </p:sp>
        <p:sp>
          <p:nvSpPr>
            <p:cNvPr id="105" name="Freeform 104"/>
            <p:cNvSpPr/>
            <p:nvPr/>
          </p:nvSpPr>
          <p:spPr>
            <a:xfrm>
              <a:off x="773581" y="4773256"/>
              <a:ext cx="1353312" cy="749810"/>
            </a:xfrm>
            <a:custGeom>
              <a:avLst/>
              <a:gdLst>
                <a:gd name="connsiteX0" fmla="*/ 0 w 1348918"/>
                <a:gd name="connsiteY0" fmla="*/ 134892 h 1738912"/>
                <a:gd name="connsiteX1" fmla="*/ 134892 w 1348918"/>
                <a:gd name="connsiteY1" fmla="*/ 0 h 1738912"/>
                <a:gd name="connsiteX2" fmla="*/ 1214026 w 1348918"/>
                <a:gd name="connsiteY2" fmla="*/ 0 h 1738912"/>
                <a:gd name="connsiteX3" fmla="*/ 1348918 w 1348918"/>
                <a:gd name="connsiteY3" fmla="*/ 134892 h 1738912"/>
                <a:gd name="connsiteX4" fmla="*/ 1348918 w 1348918"/>
                <a:gd name="connsiteY4" fmla="*/ 1604020 h 1738912"/>
                <a:gd name="connsiteX5" fmla="*/ 1214026 w 1348918"/>
                <a:gd name="connsiteY5" fmla="*/ 1738912 h 1738912"/>
                <a:gd name="connsiteX6" fmla="*/ 134892 w 1348918"/>
                <a:gd name="connsiteY6" fmla="*/ 1738912 h 1738912"/>
                <a:gd name="connsiteX7" fmla="*/ 0 w 1348918"/>
                <a:gd name="connsiteY7" fmla="*/ 1604020 h 1738912"/>
                <a:gd name="connsiteX8" fmla="*/ 0 w 1348918"/>
                <a:gd name="connsiteY8" fmla="*/ 134892 h 173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8918" h="1738912">
                  <a:moveTo>
                    <a:pt x="0" y="134892"/>
                  </a:moveTo>
                  <a:cubicBezTo>
                    <a:pt x="0" y="60393"/>
                    <a:pt x="60393" y="0"/>
                    <a:pt x="134892" y="0"/>
                  </a:cubicBezTo>
                  <a:lnTo>
                    <a:pt x="1214026" y="0"/>
                  </a:lnTo>
                  <a:cubicBezTo>
                    <a:pt x="1288525" y="0"/>
                    <a:pt x="1348918" y="60393"/>
                    <a:pt x="1348918" y="134892"/>
                  </a:cubicBezTo>
                  <a:lnTo>
                    <a:pt x="1348918" y="1604020"/>
                  </a:lnTo>
                  <a:cubicBezTo>
                    <a:pt x="1348918" y="1678519"/>
                    <a:pt x="1288525" y="1738912"/>
                    <a:pt x="1214026" y="1738912"/>
                  </a:cubicBezTo>
                  <a:lnTo>
                    <a:pt x="134892" y="1738912"/>
                  </a:lnTo>
                  <a:cubicBezTo>
                    <a:pt x="60393" y="1738912"/>
                    <a:pt x="0" y="1678519"/>
                    <a:pt x="0" y="1604020"/>
                  </a:cubicBezTo>
                  <a:lnTo>
                    <a:pt x="0" y="134892"/>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46630" tIns="46630" rIns="46630" bIns="46630" numCol="1" spcCol="1270" anchor="ctr" anchorCtr="0">
              <a:noAutofit/>
            </a:bodyPr>
            <a:lstStyle/>
            <a:p>
              <a:pPr marL="0" lvl="1" algn="ctr" defTabSz="589349">
                <a:lnSpc>
                  <a:spcPct val="90000"/>
                </a:lnSpc>
                <a:spcBef>
                  <a:spcPct val="0"/>
                </a:spcBef>
                <a:spcAft>
                  <a:spcPct val="15000"/>
                </a:spcAft>
              </a:pPr>
              <a:r>
                <a:rPr lang="en-US" sz="1224"/>
                <a:t>Demographic data of each lead</a:t>
              </a:r>
            </a:p>
          </p:txBody>
        </p:sp>
      </p:grpSp>
      <p:sp>
        <p:nvSpPr>
          <p:cNvPr id="102" name="Freeform 101"/>
          <p:cNvSpPr/>
          <p:nvPr/>
        </p:nvSpPr>
        <p:spPr>
          <a:xfrm>
            <a:off x="3297899" y="4289026"/>
            <a:ext cx="1375771" cy="596488"/>
          </a:xfrm>
          <a:custGeom>
            <a:avLst/>
            <a:gdLst>
              <a:gd name="connsiteX0" fmla="*/ 0 w 1348918"/>
              <a:gd name="connsiteY0" fmla="*/ 76290 h 762897"/>
              <a:gd name="connsiteX1" fmla="*/ 76290 w 1348918"/>
              <a:gd name="connsiteY1" fmla="*/ 0 h 762897"/>
              <a:gd name="connsiteX2" fmla="*/ 1272628 w 1348918"/>
              <a:gd name="connsiteY2" fmla="*/ 0 h 762897"/>
              <a:gd name="connsiteX3" fmla="*/ 1348918 w 1348918"/>
              <a:gd name="connsiteY3" fmla="*/ 76290 h 762897"/>
              <a:gd name="connsiteX4" fmla="*/ 1348918 w 1348918"/>
              <a:gd name="connsiteY4" fmla="*/ 686607 h 762897"/>
              <a:gd name="connsiteX5" fmla="*/ 1272628 w 1348918"/>
              <a:gd name="connsiteY5" fmla="*/ 762897 h 762897"/>
              <a:gd name="connsiteX6" fmla="*/ 76290 w 1348918"/>
              <a:gd name="connsiteY6" fmla="*/ 762897 h 762897"/>
              <a:gd name="connsiteX7" fmla="*/ 0 w 1348918"/>
              <a:gd name="connsiteY7" fmla="*/ 686607 h 762897"/>
              <a:gd name="connsiteX8" fmla="*/ 0 w 1348918"/>
              <a:gd name="connsiteY8" fmla="*/ 76290 h 76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8918" h="762897">
                <a:moveTo>
                  <a:pt x="0" y="76290"/>
                </a:moveTo>
                <a:cubicBezTo>
                  <a:pt x="0" y="34156"/>
                  <a:pt x="34156" y="0"/>
                  <a:pt x="76290" y="0"/>
                </a:cubicBezTo>
                <a:lnTo>
                  <a:pt x="1272628" y="0"/>
                </a:lnTo>
                <a:cubicBezTo>
                  <a:pt x="1314762" y="0"/>
                  <a:pt x="1348918" y="34156"/>
                  <a:pt x="1348918" y="76290"/>
                </a:cubicBezTo>
                <a:lnTo>
                  <a:pt x="1348918" y="686607"/>
                </a:lnTo>
                <a:cubicBezTo>
                  <a:pt x="1348918" y="728741"/>
                  <a:pt x="1314762" y="762897"/>
                  <a:pt x="1272628" y="762897"/>
                </a:cubicBezTo>
                <a:lnTo>
                  <a:pt x="76290" y="762897"/>
                </a:lnTo>
                <a:cubicBezTo>
                  <a:pt x="34156" y="762897"/>
                  <a:pt x="0" y="728741"/>
                  <a:pt x="0" y="686607"/>
                </a:cubicBezTo>
                <a:lnTo>
                  <a:pt x="0" y="7629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4297" tIns="94297" rIns="94297" bIns="309877" numCol="1" spcCol="1270" anchor="t" anchorCtr="0">
            <a:noAutofit/>
          </a:bodyPr>
          <a:lstStyle/>
          <a:p>
            <a:pPr defTabSz="589349">
              <a:lnSpc>
                <a:spcPct val="90000"/>
              </a:lnSpc>
              <a:spcBef>
                <a:spcPct val="0"/>
              </a:spcBef>
              <a:spcAft>
                <a:spcPct val="35000"/>
              </a:spcAft>
            </a:pPr>
            <a:r>
              <a:rPr lang="en-US" sz="1428" b="1"/>
              <a:t>Market Touchdown</a:t>
            </a:r>
          </a:p>
        </p:txBody>
      </p:sp>
      <p:sp>
        <p:nvSpPr>
          <p:cNvPr id="103" name="Freeform 102"/>
          <p:cNvSpPr/>
          <p:nvPr/>
        </p:nvSpPr>
        <p:spPr>
          <a:xfrm>
            <a:off x="3421615" y="4756365"/>
            <a:ext cx="1380253" cy="596062"/>
          </a:xfrm>
          <a:custGeom>
            <a:avLst/>
            <a:gdLst>
              <a:gd name="connsiteX0" fmla="*/ 0 w 1348918"/>
              <a:gd name="connsiteY0" fmla="*/ 134892 h 1738912"/>
              <a:gd name="connsiteX1" fmla="*/ 134892 w 1348918"/>
              <a:gd name="connsiteY1" fmla="*/ 0 h 1738912"/>
              <a:gd name="connsiteX2" fmla="*/ 1214026 w 1348918"/>
              <a:gd name="connsiteY2" fmla="*/ 0 h 1738912"/>
              <a:gd name="connsiteX3" fmla="*/ 1348918 w 1348918"/>
              <a:gd name="connsiteY3" fmla="*/ 134892 h 1738912"/>
              <a:gd name="connsiteX4" fmla="*/ 1348918 w 1348918"/>
              <a:gd name="connsiteY4" fmla="*/ 1604020 h 1738912"/>
              <a:gd name="connsiteX5" fmla="*/ 1214026 w 1348918"/>
              <a:gd name="connsiteY5" fmla="*/ 1738912 h 1738912"/>
              <a:gd name="connsiteX6" fmla="*/ 134892 w 1348918"/>
              <a:gd name="connsiteY6" fmla="*/ 1738912 h 1738912"/>
              <a:gd name="connsiteX7" fmla="*/ 0 w 1348918"/>
              <a:gd name="connsiteY7" fmla="*/ 1604020 h 1738912"/>
              <a:gd name="connsiteX8" fmla="*/ 0 w 1348918"/>
              <a:gd name="connsiteY8" fmla="*/ 134892 h 173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8918" h="1738912">
                <a:moveTo>
                  <a:pt x="0" y="134892"/>
                </a:moveTo>
                <a:cubicBezTo>
                  <a:pt x="0" y="60393"/>
                  <a:pt x="60393" y="0"/>
                  <a:pt x="134892" y="0"/>
                </a:cubicBezTo>
                <a:lnTo>
                  <a:pt x="1214026" y="0"/>
                </a:lnTo>
                <a:cubicBezTo>
                  <a:pt x="1288525" y="0"/>
                  <a:pt x="1348918" y="60393"/>
                  <a:pt x="1348918" y="134892"/>
                </a:cubicBezTo>
                <a:lnTo>
                  <a:pt x="1348918" y="1604020"/>
                </a:lnTo>
                <a:cubicBezTo>
                  <a:pt x="1348918" y="1678519"/>
                  <a:pt x="1288525" y="1738912"/>
                  <a:pt x="1214026" y="1738912"/>
                </a:cubicBezTo>
                <a:lnTo>
                  <a:pt x="134892" y="1738912"/>
                </a:lnTo>
                <a:cubicBezTo>
                  <a:pt x="60393" y="1738912"/>
                  <a:pt x="0" y="1678519"/>
                  <a:pt x="0" y="1604020"/>
                </a:cubicBezTo>
                <a:lnTo>
                  <a:pt x="0" y="134892"/>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46630" tIns="46630" rIns="46630" bIns="46630" numCol="1" spcCol="1270" anchor="ctr" anchorCtr="0">
            <a:noAutofit/>
          </a:bodyPr>
          <a:lstStyle/>
          <a:p>
            <a:pPr marL="0" lvl="1" algn="ctr" defTabSz="589349">
              <a:lnSpc>
                <a:spcPct val="90000"/>
              </a:lnSpc>
              <a:spcBef>
                <a:spcPct val="0"/>
              </a:spcBef>
              <a:spcAft>
                <a:spcPct val="15000"/>
              </a:spcAft>
            </a:pPr>
            <a:r>
              <a:rPr lang="en-US" sz="1224"/>
              <a:t>Historical Campaign Data</a:t>
            </a:r>
          </a:p>
        </p:txBody>
      </p:sp>
      <p:pic>
        <p:nvPicPr>
          <p:cNvPr id="206" name="Picture 205" descr="http://www.mhsinc.com/wp-content/uploads/2015/04/Data-Icon-01.png?ca80f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80444" y="3550825"/>
            <a:ext cx="1556382" cy="1334293"/>
          </a:xfrm>
          <a:prstGeom prst="rect">
            <a:avLst/>
          </a:prstGeom>
          <a:noFill/>
          <a:extLst>
            <a:ext uri="{909E8E84-426E-40DD-AFC4-6F175D3DCCD1}">
              <a14:hiddenFill xmlns:a14="http://schemas.microsoft.com/office/drawing/2010/main">
                <a:solidFill>
                  <a:srgbClr val="FFFFFF"/>
                </a:solidFill>
              </a14:hiddenFill>
            </a:ext>
          </a:extLst>
        </p:spPr>
      </p:pic>
      <p:sp>
        <p:nvSpPr>
          <p:cNvPr id="207" name="TextBox 206"/>
          <p:cNvSpPr txBox="1"/>
          <p:nvPr/>
        </p:nvSpPr>
        <p:spPr>
          <a:xfrm>
            <a:off x="9508686" y="3407264"/>
            <a:ext cx="1649303" cy="280718"/>
          </a:xfrm>
          <a:prstGeom prst="rect">
            <a:avLst/>
          </a:prstGeom>
          <a:noFill/>
        </p:spPr>
        <p:txBody>
          <a:bodyPr wrap="square" rtlCol="0">
            <a:spAutoFit/>
          </a:bodyPr>
          <a:lstStyle/>
          <a:p>
            <a:r>
              <a:rPr lang="en-US" sz="1224"/>
              <a:t>Dataset for modeling</a:t>
            </a:r>
          </a:p>
        </p:txBody>
      </p:sp>
      <p:sp>
        <p:nvSpPr>
          <p:cNvPr id="5" name="Striped Right Arrow 4"/>
          <p:cNvSpPr/>
          <p:nvPr/>
        </p:nvSpPr>
        <p:spPr>
          <a:xfrm>
            <a:off x="9159281" y="3857088"/>
            <a:ext cx="495389" cy="617158"/>
          </a:xfrm>
          <a:prstGeom prst="stripedRightArrow">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grpSp>
        <p:nvGrpSpPr>
          <p:cNvPr id="8" name="Group 7"/>
          <p:cNvGrpSpPr/>
          <p:nvPr/>
        </p:nvGrpSpPr>
        <p:grpSpPr>
          <a:xfrm>
            <a:off x="6017028" y="2547782"/>
            <a:ext cx="2738583" cy="2589540"/>
            <a:chOff x="4265305" y="2498052"/>
            <a:chExt cx="2685129" cy="2538995"/>
          </a:xfrm>
        </p:grpSpPr>
        <p:grpSp>
          <p:nvGrpSpPr>
            <p:cNvPr id="47" name="Group 46"/>
            <p:cNvGrpSpPr>
              <a:grpSpLocks noChangeAspect="1"/>
            </p:cNvGrpSpPr>
            <p:nvPr/>
          </p:nvGrpSpPr>
          <p:grpSpPr>
            <a:xfrm>
              <a:off x="4771996" y="2498052"/>
              <a:ext cx="1387723" cy="1463040"/>
              <a:chOff x="5575181" y="4695646"/>
              <a:chExt cx="954058" cy="1005840"/>
            </a:xfrm>
          </p:grpSpPr>
          <p:sp>
            <p:nvSpPr>
              <p:cNvPr id="176" name="Freeform 175"/>
              <p:cNvSpPr/>
              <p:nvPr/>
            </p:nvSpPr>
            <p:spPr>
              <a:xfrm>
                <a:off x="5928601" y="5141241"/>
                <a:ext cx="497342" cy="497342"/>
              </a:xfrm>
              <a:custGeom>
                <a:avLst/>
                <a:gdLst>
                  <a:gd name="connsiteX0" fmla="*/ 2115406 w 2980266"/>
                  <a:gd name="connsiteY0" fmla="*/ 475169 h 2980266"/>
                  <a:gd name="connsiteX1" fmla="*/ 2347223 w 2980266"/>
                  <a:gd name="connsiteY1" fmla="*/ 280641 h 2980266"/>
                  <a:gd name="connsiteX2" fmla="*/ 2532418 w 2980266"/>
                  <a:gd name="connsiteY2" fmla="*/ 436038 h 2980266"/>
                  <a:gd name="connsiteX3" fmla="*/ 2381100 w 2980266"/>
                  <a:gd name="connsiteY3" fmla="*/ 698113 h 2980266"/>
                  <a:gd name="connsiteX4" fmla="*/ 2621526 w 2980266"/>
                  <a:gd name="connsiteY4" fmla="*/ 1114543 h 2980266"/>
                  <a:gd name="connsiteX5" fmla="*/ 2924149 w 2980266"/>
                  <a:gd name="connsiteY5" fmla="*/ 1114535 h 2980266"/>
                  <a:gd name="connsiteX6" fmla="*/ 2966129 w 2980266"/>
                  <a:gd name="connsiteY6" fmla="*/ 1352617 h 2980266"/>
                  <a:gd name="connsiteX7" fmla="*/ 2681754 w 2980266"/>
                  <a:gd name="connsiteY7" fmla="*/ 1456113 h 2980266"/>
                  <a:gd name="connsiteX8" fmla="*/ 2598255 w 2980266"/>
                  <a:gd name="connsiteY8" fmla="*/ 1929659 h 2980266"/>
                  <a:gd name="connsiteX9" fmla="*/ 2830082 w 2980266"/>
                  <a:gd name="connsiteY9" fmla="*/ 2124176 h 2980266"/>
                  <a:gd name="connsiteX10" fmla="*/ 2709205 w 2980266"/>
                  <a:gd name="connsiteY10" fmla="*/ 2333542 h 2980266"/>
                  <a:gd name="connsiteX11" fmla="*/ 2424835 w 2980266"/>
                  <a:gd name="connsiteY11" fmla="*/ 2230031 h 2980266"/>
                  <a:gd name="connsiteX12" fmla="*/ 2056481 w 2980266"/>
                  <a:gd name="connsiteY12" fmla="*/ 2539116 h 2980266"/>
                  <a:gd name="connsiteX13" fmla="*/ 2109039 w 2980266"/>
                  <a:gd name="connsiteY13" fmla="*/ 2837141 h 2980266"/>
                  <a:gd name="connsiteX14" fmla="*/ 1881863 w 2980266"/>
                  <a:gd name="connsiteY14" fmla="*/ 2919826 h 2980266"/>
                  <a:gd name="connsiteX15" fmla="*/ 1730559 w 2980266"/>
                  <a:gd name="connsiteY15" fmla="*/ 2657743 h 2980266"/>
                  <a:gd name="connsiteX16" fmla="*/ 1249707 w 2980266"/>
                  <a:gd name="connsiteY16" fmla="*/ 2657743 h 2980266"/>
                  <a:gd name="connsiteX17" fmla="*/ 1098403 w 2980266"/>
                  <a:gd name="connsiteY17" fmla="*/ 2919826 h 2980266"/>
                  <a:gd name="connsiteX18" fmla="*/ 871227 w 2980266"/>
                  <a:gd name="connsiteY18" fmla="*/ 2837141 h 2980266"/>
                  <a:gd name="connsiteX19" fmla="*/ 923785 w 2980266"/>
                  <a:gd name="connsiteY19" fmla="*/ 2539117 h 2980266"/>
                  <a:gd name="connsiteX20" fmla="*/ 555431 w 2980266"/>
                  <a:gd name="connsiteY20" fmla="*/ 2230032 h 2980266"/>
                  <a:gd name="connsiteX21" fmla="*/ 271061 w 2980266"/>
                  <a:gd name="connsiteY21" fmla="*/ 2333542 h 2980266"/>
                  <a:gd name="connsiteX22" fmla="*/ 150184 w 2980266"/>
                  <a:gd name="connsiteY22" fmla="*/ 2124176 h 2980266"/>
                  <a:gd name="connsiteX23" fmla="*/ 382011 w 2980266"/>
                  <a:gd name="connsiteY23" fmla="*/ 1929660 h 2980266"/>
                  <a:gd name="connsiteX24" fmla="*/ 298512 w 2980266"/>
                  <a:gd name="connsiteY24" fmla="*/ 1456114 h 2980266"/>
                  <a:gd name="connsiteX25" fmla="*/ 14137 w 2980266"/>
                  <a:gd name="connsiteY25" fmla="*/ 1352617 h 2980266"/>
                  <a:gd name="connsiteX26" fmla="*/ 56117 w 2980266"/>
                  <a:gd name="connsiteY26" fmla="*/ 1114535 h 2980266"/>
                  <a:gd name="connsiteX27" fmla="*/ 358740 w 2980266"/>
                  <a:gd name="connsiteY27" fmla="*/ 1114543 h 2980266"/>
                  <a:gd name="connsiteX28" fmla="*/ 599166 w 2980266"/>
                  <a:gd name="connsiteY28" fmla="*/ 698113 h 2980266"/>
                  <a:gd name="connsiteX29" fmla="*/ 447848 w 2980266"/>
                  <a:gd name="connsiteY29" fmla="*/ 436038 h 2980266"/>
                  <a:gd name="connsiteX30" fmla="*/ 633043 w 2980266"/>
                  <a:gd name="connsiteY30" fmla="*/ 280641 h 2980266"/>
                  <a:gd name="connsiteX31" fmla="*/ 864860 w 2980266"/>
                  <a:gd name="connsiteY31" fmla="*/ 475169 h 2980266"/>
                  <a:gd name="connsiteX32" fmla="*/ 1316713 w 2980266"/>
                  <a:gd name="connsiteY32" fmla="*/ 310708 h 2980266"/>
                  <a:gd name="connsiteX33" fmla="*/ 1369255 w 2980266"/>
                  <a:gd name="connsiteY33" fmla="*/ 12681 h 2980266"/>
                  <a:gd name="connsiteX34" fmla="*/ 1611011 w 2980266"/>
                  <a:gd name="connsiteY34" fmla="*/ 12681 h 2980266"/>
                  <a:gd name="connsiteX35" fmla="*/ 1663553 w 2980266"/>
                  <a:gd name="connsiteY35" fmla="*/ 310708 h 2980266"/>
                  <a:gd name="connsiteX36" fmla="*/ 2115406 w 2980266"/>
                  <a:gd name="connsiteY36" fmla="*/ 475169 h 298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980266" h="2980266">
                    <a:moveTo>
                      <a:pt x="2115406" y="475169"/>
                    </a:moveTo>
                    <a:lnTo>
                      <a:pt x="2347223" y="280641"/>
                    </a:lnTo>
                    <a:lnTo>
                      <a:pt x="2532418" y="436038"/>
                    </a:lnTo>
                    <a:lnTo>
                      <a:pt x="2381100" y="698113"/>
                    </a:lnTo>
                    <a:cubicBezTo>
                      <a:pt x="2488696" y="819151"/>
                      <a:pt x="2570502" y="960843"/>
                      <a:pt x="2621526" y="1114543"/>
                    </a:cubicBezTo>
                    <a:lnTo>
                      <a:pt x="2924149" y="1114535"/>
                    </a:lnTo>
                    <a:lnTo>
                      <a:pt x="2966129" y="1352617"/>
                    </a:lnTo>
                    <a:lnTo>
                      <a:pt x="2681754" y="1456113"/>
                    </a:lnTo>
                    <a:cubicBezTo>
                      <a:pt x="2686376" y="1617995"/>
                      <a:pt x="2657965" y="1779121"/>
                      <a:pt x="2598255" y="1929659"/>
                    </a:cubicBezTo>
                    <a:lnTo>
                      <a:pt x="2830082" y="2124176"/>
                    </a:lnTo>
                    <a:lnTo>
                      <a:pt x="2709205" y="2333542"/>
                    </a:lnTo>
                    <a:lnTo>
                      <a:pt x="2424835" y="2230031"/>
                    </a:lnTo>
                    <a:cubicBezTo>
                      <a:pt x="2324320" y="2357010"/>
                      <a:pt x="2198986" y="2462178"/>
                      <a:pt x="2056481" y="2539116"/>
                    </a:cubicBezTo>
                    <a:lnTo>
                      <a:pt x="2109039" y="2837141"/>
                    </a:lnTo>
                    <a:lnTo>
                      <a:pt x="1881863" y="2919826"/>
                    </a:lnTo>
                    <a:lnTo>
                      <a:pt x="1730559" y="2657743"/>
                    </a:lnTo>
                    <a:cubicBezTo>
                      <a:pt x="1571939" y="2690405"/>
                      <a:pt x="1408327" y="2690405"/>
                      <a:pt x="1249707" y="2657743"/>
                    </a:cubicBezTo>
                    <a:lnTo>
                      <a:pt x="1098403" y="2919826"/>
                    </a:lnTo>
                    <a:lnTo>
                      <a:pt x="871227" y="2837141"/>
                    </a:lnTo>
                    <a:lnTo>
                      <a:pt x="923785" y="2539117"/>
                    </a:lnTo>
                    <a:cubicBezTo>
                      <a:pt x="781280" y="2462179"/>
                      <a:pt x="655947" y="2357011"/>
                      <a:pt x="555431" y="2230032"/>
                    </a:cubicBezTo>
                    <a:lnTo>
                      <a:pt x="271061" y="2333542"/>
                    </a:lnTo>
                    <a:lnTo>
                      <a:pt x="150184" y="2124176"/>
                    </a:lnTo>
                    <a:lnTo>
                      <a:pt x="382011" y="1929660"/>
                    </a:lnTo>
                    <a:cubicBezTo>
                      <a:pt x="322301" y="1779122"/>
                      <a:pt x="293890" y="1617995"/>
                      <a:pt x="298512" y="1456114"/>
                    </a:cubicBezTo>
                    <a:lnTo>
                      <a:pt x="14137" y="1352617"/>
                    </a:lnTo>
                    <a:lnTo>
                      <a:pt x="56117" y="1114535"/>
                    </a:lnTo>
                    <a:lnTo>
                      <a:pt x="358740" y="1114543"/>
                    </a:lnTo>
                    <a:cubicBezTo>
                      <a:pt x="409764" y="960843"/>
                      <a:pt x="491570" y="819151"/>
                      <a:pt x="599166" y="698113"/>
                    </a:cubicBezTo>
                    <a:lnTo>
                      <a:pt x="447848" y="436038"/>
                    </a:lnTo>
                    <a:lnTo>
                      <a:pt x="633043" y="280641"/>
                    </a:lnTo>
                    <a:lnTo>
                      <a:pt x="864860" y="475169"/>
                    </a:lnTo>
                    <a:cubicBezTo>
                      <a:pt x="1002743" y="390226"/>
                      <a:pt x="1156488" y="334267"/>
                      <a:pt x="1316713" y="310708"/>
                    </a:cubicBezTo>
                    <a:lnTo>
                      <a:pt x="1369255" y="12681"/>
                    </a:lnTo>
                    <a:lnTo>
                      <a:pt x="1611011" y="12681"/>
                    </a:lnTo>
                    <a:lnTo>
                      <a:pt x="1663553" y="310708"/>
                    </a:lnTo>
                    <a:cubicBezTo>
                      <a:pt x="1823778" y="334267"/>
                      <a:pt x="1977523" y="390226"/>
                      <a:pt x="2115406" y="475169"/>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3630" tIns="784546" rIns="683630" bIns="837706" numCol="1" spcCol="1270" anchor="ctr" anchorCtr="0">
                <a:noAutofit/>
              </a:bodyPr>
              <a:lstStyle/>
              <a:p>
                <a:pPr algn="ctr" defTabSz="2538735">
                  <a:lnSpc>
                    <a:spcPct val="90000"/>
                  </a:lnSpc>
                  <a:spcBef>
                    <a:spcPct val="0"/>
                  </a:spcBef>
                  <a:spcAft>
                    <a:spcPct val="35000"/>
                  </a:spcAft>
                </a:pPr>
                <a:endParaRPr lang="en-US" sz="5711"/>
              </a:p>
            </p:txBody>
          </p:sp>
          <p:sp>
            <p:nvSpPr>
              <p:cNvPr id="177" name="Freeform 176"/>
              <p:cNvSpPr/>
              <p:nvPr/>
            </p:nvSpPr>
            <p:spPr>
              <a:xfrm>
                <a:off x="5639238" y="5023687"/>
                <a:ext cx="361704" cy="361703"/>
              </a:xfrm>
              <a:custGeom>
                <a:avLst/>
                <a:gdLst>
                  <a:gd name="connsiteX0" fmla="*/ 1621800 w 2167466"/>
                  <a:gd name="connsiteY0" fmla="*/ 548964 h 2167466"/>
                  <a:gd name="connsiteX1" fmla="*/ 1941574 w 2167466"/>
                  <a:gd name="connsiteY1" fmla="*/ 452590 h 2167466"/>
                  <a:gd name="connsiteX2" fmla="*/ 2059240 w 2167466"/>
                  <a:gd name="connsiteY2" fmla="*/ 656392 h 2167466"/>
                  <a:gd name="connsiteX3" fmla="*/ 1815890 w 2167466"/>
                  <a:gd name="connsiteY3" fmla="*/ 885138 h 2167466"/>
                  <a:gd name="connsiteX4" fmla="*/ 1815890 w 2167466"/>
                  <a:gd name="connsiteY4" fmla="*/ 1282328 h 2167466"/>
                  <a:gd name="connsiteX5" fmla="*/ 2059240 w 2167466"/>
                  <a:gd name="connsiteY5" fmla="*/ 1511074 h 2167466"/>
                  <a:gd name="connsiteX6" fmla="*/ 1941574 w 2167466"/>
                  <a:gd name="connsiteY6" fmla="*/ 1714876 h 2167466"/>
                  <a:gd name="connsiteX7" fmla="*/ 1621800 w 2167466"/>
                  <a:gd name="connsiteY7" fmla="*/ 1618502 h 2167466"/>
                  <a:gd name="connsiteX8" fmla="*/ 1277823 w 2167466"/>
                  <a:gd name="connsiteY8" fmla="*/ 1817097 h 2167466"/>
                  <a:gd name="connsiteX9" fmla="*/ 1201398 w 2167466"/>
                  <a:gd name="connsiteY9" fmla="*/ 2142217 h 2167466"/>
                  <a:gd name="connsiteX10" fmla="*/ 966068 w 2167466"/>
                  <a:gd name="connsiteY10" fmla="*/ 2142217 h 2167466"/>
                  <a:gd name="connsiteX11" fmla="*/ 889643 w 2167466"/>
                  <a:gd name="connsiteY11" fmla="*/ 1817097 h 2167466"/>
                  <a:gd name="connsiteX12" fmla="*/ 545666 w 2167466"/>
                  <a:gd name="connsiteY12" fmla="*/ 1618502 h 2167466"/>
                  <a:gd name="connsiteX13" fmla="*/ 225892 w 2167466"/>
                  <a:gd name="connsiteY13" fmla="*/ 1714876 h 2167466"/>
                  <a:gd name="connsiteX14" fmla="*/ 108226 w 2167466"/>
                  <a:gd name="connsiteY14" fmla="*/ 1511074 h 2167466"/>
                  <a:gd name="connsiteX15" fmla="*/ 351576 w 2167466"/>
                  <a:gd name="connsiteY15" fmla="*/ 1282328 h 2167466"/>
                  <a:gd name="connsiteX16" fmla="*/ 351576 w 2167466"/>
                  <a:gd name="connsiteY16" fmla="*/ 885138 h 2167466"/>
                  <a:gd name="connsiteX17" fmla="*/ 108226 w 2167466"/>
                  <a:gd name="connsiteY17" fmla="*/ 656392 h 2167466"/>
                  <a:gd name="connsiteX18" fmla="*/ 225892 w 2167466"/>
                  <a:gd name="connsiteY18" fmla="*/ 452590 h 2167466"/>
                  <a:gd name="connsiteX19" fmla="*/ 545666 w 2167466"/>
                  <a:gd name="connsiteY19" fmla="*/ 548964 h 2167466"/>
                  <a:gd name="connsiteX20" fmla="*/ 889643 w 2167466"/>
                  <a:gd name="connsiteY20" fmla="*/ 350369 h 2167466"/>
                  <a:gd name="connsiteX21" fmla="*/ 966068 w 2167466"/>
                  <a:gd name="connsiteY21" fmla="*/ 25249 h 2167466"/>
                  <a:gd name="connsiteX22" fmla="*/ 1201398 w 2167466"/>
                  <a:gd name="connsiteY22" fmla="*/ 25249 h 2167466"/>
                  <a:gd name="connsiteX23" fmla="*/ 1277823 w 2167466"/>
                  <a:gd name="connsiteY23" fmla="*/ 350369 h 2167466"/>
                  <a:gd name="connsiteX24" fmla="*/ 1621800 w 2167466"/>
                  <a:gd name="connsiteY24" fmla="*/ 548964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167466" h="2167466">
                    <a:moveTo>
                      <a:pt x="1621800" y="548964"/>
                    </a:moveTo>
                    <a:lnTo>
                      <a:pt x="1941574" y="452590"/>
                    </a:lnTo>
                    <a:lnTo>
                      <a:pt x="2059240" y="656392"/>
                    </a:lnTo>
                    <a:lnTo>
                      <a:pt x="1815890" y="885138"/>
                    </a:lnTo>
                    <a:cubicBezTo>
                      <a:pt x="1851165" y="1015185"/>
                      <a:pt x="1851165" y="1152281"/>
                      <a:pt x="1815890" y="1282328"/>
                    </a:cubicBezTo>
                    <a:lnTo>
                      <a:pt x="2059240" y="1511074"/>
                    </a:lnTo>
                    <a:lnTo>
                      <a:pt x="1941574" y="1714876"/>
                    </a:lnTo>
                    <a:lnTo>
                      <a:pt x="1621800" y="1618502"/>
                    </a:lnTo>
                    <a:cubicBezTo>
                      <a:pt x="1526813" y="1714075"/>
                      <a:pt x="1408085" y="1782623"/>
                      <a:pt x="1277823" y="1817097"/>
                    </a:cubicBezTo>
                    <a:lnTo>
                      <a:pt x="1201398" y="2142217"/>
                    </a:lnTo>
                    <a:lnTo>
                      <a:pt x="966068" y="2142217"/>
                    </a:lnTo>
                    <a:lnTo>
                      <a:pt x="889643" y="1817097"/>
                    </a:lnTo>
                    <a:cubicBezTo>
                      <a:pt x="759381" y="1782622"/>
                      <a:pt x="640653" y="1714074"/>
                      <a:pt x="545666" y="1618502"/>
                    </a:cubicBezTo>
                    <a:lnTo>
                      <a:pt x="225892" y="1714876"/>
                    </a:lnTo>
                    <a:lnTo>
                      <a:pt x="108226" y="1511074"/>
                    </a:lnTo>
                    <a:lnTo>
                      <a:pt x="351576" y="1282328"/>
                    </a:lnTo>
                    <a:cubicBezTo>
                      <a:pt x="316301" y="1152281"/>
                      <a:pt x="316301" y="1015185"/>
                      <a:pt x="351576" y="885138"/>
                    </a:cubicBezTo>
                    <a:lnTo>
                      <a:pt x="108226" y="656392"/>
                    </a:lnTo>
                    <a:lnTo>
                      <a:pt x="225892" y="452590"/>
                    </a:lnTo>
                    <a:lnTo>
                      <a:pt x="545666" y="548964"/>
                    </a:lnTo>
                    <a:cubicBezTo>
                      <a:pt x="640653" y="453391"/>
                      <a:pt x="759381" y="384843"/>
                      <a:pt x="889643" y="350369"/>
                    </a:cubicBezTo>
                    <a:lnTo>
                      <a:pt x="966068" y="25249"/>
                    </a:lnTo>
                    <a:lnTo>
                      <a:pt x="1201398" y="25249"/>
                    </a:lnTo>
                    <a:lnTo>
                      <a:pt x="1277823" y="350369"/>
                    </a:lnTo>
                    <a:cubicBezTo>
                      <a:pt x="1408085" y="384844"/>
                      <a:pt x="1526813" y="453392"/>
                      <a:pt x="1621800" y="548964"/>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0568" tIns="603932" rIns="600568" bIns="603932" numCol="1" spcCol="1270" anchor="ctr" anchorCtr="0">
                <a:noAutofit/>
              </a:bodyPr>
              <a:lstStyle/>
              <a:p>
                <a:pPr algn="ctr" defTabSz="1541375">
                  <a:lnSpc>
                    <a:spcPct val="90000"/>
                  </a:lnSpc>
                  <a:spcBef>
                    <a:spcPct val="0"/>
                  </a:spcBef>
                  <a:spcAft>
                    <a:spcPct val="35000"/>
                  </a:spcAft>
                </a:pPr>
                <a:endParaRPr lang="en-US" sz="3468"/>
              </a:p>
            </p:txBody>
          </p:sp>
          <p:sp>
            <p:nvSpPr>
              <p:cNvPr id="178" name="Freeform 177"/>
              <p:cNvSpPr/>
              <p:nvPr/>
            </p:nvSpPr>
            <p:spPr>
              <a:xfrm>
                <a:off x="5802005" y="4734324"/>
                <a:ext cx="434045" cy="434044"/>
              </a:xfrm>
              <a:custGeom>
                <a:avLst/>
                <a:gdLst>
                  <a:gd name="connsiteX0" fmla="*/ 1589033 w 2123675"/>
                  <a:gd name="connsiteY0" fmla="*/ 537873 h 2123675"/>
                  <a:gd name="connsiteX1" fmla="*/ 1902347 w 2123675"/>
                  <a:gd name="connsiteY1" fmla="*/ 443446 h 2123675"/>
                  <a:gd name="connsiteX2" fmla="*/ 2017635 w 2123675"/>
                  <a:gd name="connsiteY2" fmla="*/ 643130 h 2123675"/>
                  <a:gd name="connsiteX3" fmla="*/ 1779202 w 2123675"/>
                  <a:gd name="connsiteY3" fmla="*/ 867255 h 2123675"/>
                  <a:gd name="connsiteX4" fmla="*/ 1779202 w 2123675"/>
                  <a:gd name="connsiteY4" fmla="*/ 1256420 h 2123675"/>
                  <a:gd name="connsiteX5" fmla="*/ 2017635 w 2123675"/>
                  <a:gd name="connsiteY5" fmla="*/ 1480545 h 2123675"/>
                  <a:gd name="connsiteX6" fmla="*/ 1902347 w 2123675"/>
                  <a:gd name="connsiteY6" fmla="*/ 1680229 h 2123675"/>
                  <a:gd name="connsiteX7" fmla="*/ 1589033 w 2123675"/>
                  <a:gd name="connsiteY7" fmla="*/ 1585802 h 2123675"/>
                  <a:gd name="connsiteX8" fmla="*/ 1252006 w 2123675"/>
                  <a:gd name="connsiteY8" fmla="*/ 1780385 h 2123675"/>
                  <a:gd name="connsiteX9" fmla="*/ 1177125 w 2123675"/>
                  <a:gd name="connsiteY9" fmla="*/ 2098936 h 2123675"/>
                  <a:gd name="connsiteX10" fmla="*/ 946550 w 2123675"/>
                  <a:gd name="connsiteY10" fmla="*/ 2098936 h 2123675"/>
                  <a:gd name="connsiteX11" fmla="*/ 871669 w 2123675"/>
                  <a:gd name="connsiteY11" fmla="*/ 1780385 h 2123675"/>
                  <a:gd name="connsiteX12" fmla="*/ 534642 w 2123675"/>
                  <a:gd name="connsiteY12" fmla="*/ 1585802 h 2123675"/>
                  <a:gd name="connsiteX13" fmla="*/ 221328 w 2123675"/>
                  <a:gd name="connsiteY13" fmla="*/ 1680229 h 2123675"/>
                  <a:gd name="connsiteX14" fmla="*/ 106040 w 2123675"/>
                  <a:gd name="connsiteY14" fmla="*/ 1480545 h 2123675"/>
                  <a:gd name="connsiteX15" fmla="*/ 344473 w 2123675"/>
                  <a:gd name="connsiteY15" fmla="*/ 1256420 h 2123675"/>
                  <a:gd name="connsiteX16" fmla="*/ 344473 w 2123675"/>
                  <a:gd name="connsiteY16" fmla="*/ 867255 h 2123675"/>
                  <a:gd name="connsiteX17" fmla="*/ 106040 w 2123675"/>
                  <a:gd name="connsiteY17" fmla="*/ 643130 h 2123675"/>
                  <a:gd name="connsiteX18" fmla="*/ 221328 w 2123675"/>
                  <a:gd name="connsiteY18" fmla="*/ 443446 h 2123675"/>
                  <a:gd name="connsiteX19" fmla="*/ 534642 w 2123675"/>
                  <a:gd name="connsiteY19" fmla="*/ 537873 h 2123675"/>
                  <a:gd name="connsiteX20" fmla="*/ 871669 w 2123675"/>
                  <a:gd name="connsiteY20" fmla="*/ 343290 h 2123675"/>
                  <a:gd name="connsiteX21" fmla="*/ 946550 w 2123675"/>
                  <a:gd name="connsiteY21" fmla="*/ 24739 h 2123675"/>
                  <a:gd name="connsiteX22" fmla="*/ 1177125 w 2123675"/>
                  <a:gd name="connsiteY22" fmla="*/ 24739 h 2123675"/>
                  <a:gd name="connsiteX23" fmla="*/ 1252006 w 2123675"/>
                  <a:gd name="connsiteY23" fmla="*/ 343290 h 2123675"/>
                  <a:gd name="connsiteX24" fmla="*/ 1589033 w 2123675"/>
                  <a:gd name="connsiteY24" fmla="*/ 537873 h 2123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123675" h="2123675">
                    <a:moveTo>
                      <a:pt x="1366897" y="537190"/>
                    </a:moveTo>
                    <a:lnTo>
                      <a:pt x="1594045" y="396507"/>
                    </a:lnTo>
                    <a:lnTo>
                      <a:pt x="1727168" y="529630"/>
                    </a:lnTo>
                    <a:lnTo>
                      <a:pt x="1586485" y="756778"/>
                    </a:lnTo>
                    <a:cubicBezTo>
                      <a:pt x="1640670" y="849967"/>
                      <a:pt x="1669056" y="955907"/>
                      <a:pt x="1668725" y="1063703"/>
                    </a:cubicBezTo>
                    <a:lnTo>
                      <a:pt x="1904134" y="1190078"/>
                    </a:lnTo>
                    <a:lnTo>
                      <a:pt x="1855408" y="1371927"/>
                    </a:lnTo>
                    <a:lnTo>
                      <a:pt x="1588350" y="1363666"/>
                    </a:lnTo>
                    <a:cubicBezTo>
                      <a:pt x="1534739" y="1457186"/>
                      <a:pt x="1457186" y="1534739"/>
                      <a:pt x="1363666" y="1588351"/>
                    </a:cubicBezTo>
                    <a:lnTo>
                      <a:pt x="1371926" y="1855408"/>
                    </a:lnTo>
                    <a:lnTo>
                      <a:pt x="1190078" y="1904134"/>
                    </a:lnTo>
                    <a:lnTo>
                      <a:pt x="1063703" y="1668725"/>
                    </a:lnTo>
                    <a:cubicBezTo>
                      <a:pt x="955907" y="1669057"/>
                      <a:pt x="849967" y="1640670"/>
                      <a:pt x="756778" y="1586485"/>
                    </a:cubicBezTo>
                    <a:lnTo>
                      <a:pt x="529630" y="1727168"/>
                    </a:lnTo>
                    <a:lnTo>
                      <a:pt x="396507" y="1594045"/>
                    </a:lnTo>
                    <a:lnTo>
                      <a:pt x="537190" y="1366897"/>
                    </a:lnTo>
                    <a:cubicBezTo>
                      <a:pt x="483005" y="1273708"/>
                      <a:pt x="454619" y="1167768"/>
                      <a:pt x="454950" y="1059972"/>
                    </a:cubicBezTo>
                    <a:lnTo>
                      <a:pt x="219541" y="933597"/>
                    </a:lnTo>
                    <a:lnTo>
                      <a:pt x="268267" y="751748"/>
                    </a:lnTo>
                    <a:lnTo>
                      <a:pt x="535325" y="760009"/>
                    </a:lnTo>
                    <a:cubicBezTo>
                      <a:pt x="588936" y="666489"/>
                      <a:pt x="666489" y="588936"/>
                      <a:pt x="760009" y="535324"/>
                    </a:cubicBezTo>
                    <a:lnTo>
                      <a:pt x="751749" y="268267"/>
                    </a:lnTo>
                    <a:lnTo>
                      <a:pt x="933597" y="219541"/>
                    </a:lnTo>
                    <a:lnTo>
                      <a:pt x="1059972" y="454950"/>
                    </a:lnTo>
                    <a:cubicBezTo>
                      <a:pt x="1167768" y="454618"/>
                      <a:pt x="1273708" y="483005"/>
                      <a:pt x="1366897" y="537190"/>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67671" tIns="767671" rIns="767672" bIns="767672" numCol="1" spcCol="1270" anchor="ctr" anchorCtr="0">
                <a:noAutofit/>
              </a:bodyPr>
              <a:lstStyle/>
              <a:p>
                <a:pPr algn="ctr" defTabSz="1722713">
                  <a:lnSpc>
                    <a:spcPct val="90000"/>
                  </a:lnSpc>
                  <a:spcBef>
                    <a:spcPct val="0"/>
                  </a:spcBef>
                  <a:spcAft>
                    <a:spcPct val="35000"/>
                  </a:spcAft>
                </a:pPr>
                <a:endParaRPr lang="en-US" sz="3876"/>
              </a:p>
            </p:txBody>
          </p:sp>
          <p:sp>
            <p:nvSpPr>
              <p:cNvPr id="179" name="Circular Arrow 178"/>
              <p:cNvSpPr/>
              <p:nvPr/>
            </p:nvSpPr>
            <p:spPr>
              <a:xfrm>
                <a:off x="5892641" y="5064888"/>
                <a:ext cx="636598" cy="636598"/>
              </a:xfrm>
              <a:prstGeom prst="circularArrow">
                <a:avLst>
                  <a:gd name="adj1" fmla="val 4688"/>
                  <a:gd name="adj2" fmla="val 299029"/>
                  <a:gd name="adj3" fmla="val 2539295"/>
                  <a:gd name="adj4" fmla="val 15812321"/>
                  <a:gd name="adj5" fmla="val 5469"/>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80" name="Shape 179"/>
              <p:cNvSpPr/>
              <p:nvPr/>
            </p:nvSpPr>
            <p:spPr>
              <a:xfrm>
                <a:off x="5575181" y="4942779"/>
                <a:ext cx="462529" cy="462528"/>
              </a:xfrm>
              <a:prstGeom prst="leftCircularArrow">
                <a:avLst>
                  <a:gd name="adj1" fmla="val 6452"/>
                  <a:gd name="adj2" fmla="val 429999"/>
                  <a:gd name="adj3" fmla="val 10489124"/>
                  <a:gd name="adj4" fmla="val 14837806"/>
                  <a:gd name="adj5" fmla="val 7527"/>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81" name="Circular Arrow 180"/>
              <p:cNvSpPr/>
              <p:nvPr/>
            </p:nvSpPr>
            <p:spPr>
              <a:xfrm>
                <a:off x="5759854" y="4695646"/>
                <a:ext cx="498699" cy="498699"/>
              </a:xfrm>
              <a:prstGeom prst="circularArrow">
                <a:avLst>
                  <a:gd name="adj1" fmla="val 5984"/>
                  <a:gd name="adj2" fmla="val 394124"/>
                  <a:gd name="adj3" fmla="val 13313824"/>
                  <a:gd name="adj4" fmla="val 10508221"/>
                  <a:gd name="adj5" fmla="val 6981"/>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grpSp>
        <p:sp>
          <p:nvSpPr>
            <p:cNvPr id="93" name="TextBox 92"/>
            <p:cNvSpPr txBox="1"/>
            <p:nvPr/>
          </p:nvSpPr>
          <p:spPr>
            <a:xfrm>
              <a:off x="4265305" y="4002790"/>
              <a:ext cx="2685129" cy="1034257"/>
            </a:xfrm>
            <a:prstGeom prst="rect">
              <a:avLst/>
            </a:prstGeom>
            <a:noFill/>
          </p:spPr>
          <p:txBody>
            <a:bodyPr wrap="square" rtlCol="0">
              <a:spAutoFit/>
            </a:bodyPr>
            <a:lstStyle/>
            <a:p>
              <a:pPr marL="291436" indent="-291436">
                <a:buFont typeface="Arial" charset="0"/>
                <a:buChar char="•"/>
              </a:pPr>
              <a:r>
                <a:rPr lang="en-US" sz="1224" b="1"/>
                <a:t>Pre-processing:</a:t>
              </a:r>
            </a:p>
            <a:p>
              <a:pPr lvl="1"/>
              <a:r>
                <a:rPr lang="en-US" sz="1224"/>
                <a:t>- Merging the 4 tables</a:t>
              </a:r>
            </a:p>
            <a:p>
              <a:pPr lvl="1"/>
              <a:r>
                <a:rPr lang="en-US" sz="1224"/>
                <a:t>- Missing Value Treatments</a:t>
              </a:r>
            </a:p>
            <a:p>
              <a:pPr marL="291436" indent="-291436">
                <a:buFont typeface="Arial" charset="0"/>
                <a:buChar char="•"/>
              </a:pPr>
              <a:r>
                <a:rPr lang="en-US" sz="1224" b="1"/>
                <a:t>Feature Engineering:</a:t>
              </a:r>
            </a:p>
            <a:p>
              <a:pPr lvl="1"/>
              <a:r>
                <a:rPr lang="en-US" sz="1224"/>
                <a:t>Variable transformations</a:t>
              </a:r>
            </a:p>
          </p:txBody>
        </p:sp>
      </p:grpSp>
      <p:sp>
        <p:nvSpPr>
          <p:cNvPr id="65" name="Title 1"/>
          <p:cNvSpPr txBox="1">
            <a:spLocks/>
          </p:cNvSpPr>
          <p:nvPr/>
        </p:nvSpPr>
        <p:spPr>
          <a:xfrm>
            <a:off x="217575" y="313681"/>
            <a:ext cx="11506200" cy="721432"/>
          </a:xfrm>
          <a:prstGeom prst="rect">
            <a:avLst/>
          </a:prstGeom>
        </p:spPr>
        <p:txBody>
          <a:bodyPr vert="horz" lIns="93260" tIns="46630" rIns="93260" bIns="4663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80"/>
              <a:t>Steps 1-2: Data Processing and Feature Engineering</a:t>
            </a:r>
            <a:endParaRPr lang="en-US" sz="4386"/>
          </a:p>
        </p:txBody>
      </p:sp>
      <p:sp>
        <p:nvSpPr>
          <p:cNvPr id="2" name="Slide Number Placeholder 1"/>
          <p:cNvSpPr>
            <a:spLocks noGrp="1"/>
          </p:cNvSpPr>
          <p:nvPr>
            <p:ph type="sldNum" sz="quarter" idx="12"/>
          </p:nvPr>
        </p:nvSpPr>
        <p:spPr/>
        <p:txBody>
          <a:bodyPr/>
          <a:lstStyle/>
          <a:p>
            <a:fld id="{2D7EBA3E-5F6C-4B3A-973B-3EA7CA40D049}" type="slidenum">
              <a:rPr lang="en-US" smtClean="0"/>
              <a:t>19</a:t>
            </a:fld>
            <a:endParaRPr lang="en-US"/>
          </a:p>
        </p:txBody>
      </p:sp>
    </p:spTree>
    <p:extLst>
      <p:ext uri="{BB962C8B-B14F-4D97-AF65-F5344CB8AC3E}">
        <p14:creationId xmlns:p14="http://schemas.microsoft.com/office/powerpoint/2010/main" val="38309879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0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P spid="109" grpId="0" animBg="1"/>
      <p:bldP spid="118" grpId="0" animBg="1"/>
      <p:bldP spid="100" grpId="0" animBg="1"/>
      <p:bldP spid="101" grpId="0" animBg="1"/>
      <p:bldP spid="102" grpId="0" animBg="1"/>
      <p:bldP spid="103" grpId="0" animBg="1"/>
      <p:bldP spid="207" grpId="0"/>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703" y="1211262"/>
            <a:ext cx="5486335" cy="2552686"/>
          </a:xfrm>
        </p:spPr>
        <p:txBody>
          <a:bodyPr/>
          <a:lstStyle/>
          <a:p>
            <a:r>
              <a:rPr lang="en-US" sz="4400" b="1" i="1"/>
              <a:t>Tutorial</a:t>
            </a:r>
            <a:r>
              <a:rPr lang="en-US" sz="4400"/>
              <a:t>: Building Machine Learning Applications with Microsoft R Server on SQL Server and Spark</a:t>
            </a:r>
          </a:p>
        </p:txBody>
      </p:sp>
      <p:sp>
        <p:nvSpPr>
          <p:cNvPr id="5" name="Text Placeholder 4"/>
          <p:cNvSpPr>
            <a:spLocks noGrp="1"/>
          </p:cNvSpPr>
          <p:nvPr>
            <p:ph type="body" sz="quarter" idx="12"/>
          </p:nvPr>
        </p:nvSpPr>
        <p:spPr/>
        <p:txBody>
          <a:bodyPr/>
          <a:lstStyle/>
          <a:p>
            <a:r>
              <a:rPr lang="en-US" sz="2400" b="1"/>
              <a:t>Xinwei Xue</a:t>
            </a:r>
            <a:r>
              <a:rPr lang="en-US" sz="2400"/>
              <a:t>, Principal Data Scientist</a:t>
            </a:r>
          </a:p>
          <a:p>
            <a:r>
              <a:rPr lang="en-US" sz="2400" b="1"/>
              <a:t>Carl Saroufim</a:t>
            </a:r>
            <a:r>
              <a:rPr lang="en-US" sz="2400"/>
              <a:t>, Data Scientist</a:t>
            </a:r>
          </a:p>
          <a:p>
            <a:r>
              <a:rPr lang="en-US" sz="2400" b="1"/>
              <a:t>Yuzhou Song</a:t>
            </a:r>
            <a:r>
              <a:rPr lang="en-US" sz="2400"/>
              <a:t>, Data Scientist II</a:t>
            </a:r>
          </a:p>
          <a:p>
            <a:r>
              <a:rPr lang="en-US" sz="2400" b="1"/>
              <a:t>James Ren</a:t>
            </a:r>
            <a:r>
              <a:rPr lang="en-US" sz="2400"/>
              <a:t>, Senior Data Scientist</a:t>
            </a:r>
          </a:p>
          <a:p>
            <a:endParaRPr lang="en-US" sz="2400" b="1"/>
          </a:p>
          <a:p>
            <a:r>
              <a:rPr lang="en-US" sz="2400" b="1"/>
              <a:t>Algorithm &amp; Data Science, Data Group</a:t>
            </a:r>
          </a:p>
          <a:p>
            <a:endParaRPr lang="en-US"/>
          </a:p>
        </p:txBody>
      </p:sp>
    </p:spTree>
    <p:extLst>
      <p:ext uri="{BB962C8B-B14F-4D97-AF65-F5344CB8AC3E}">
        <p14:creationId xmlns:p14="http://schemas.microsoft.com/office/powerpoint/2010/main" val="3318500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le 1"/>
          <p:cNvSpPr txBox="1">
            <a:spLocks/>
          </p:cNvSpPr>
          <p:nvPr/>
        </p:nvSpPr>
        <p:spPr>
          <a:xfrm>
            <a:off x="264728" y="117895"/>
            <a:ext cx="11804946" cy="847532"/>
          </a:xfrm>
          <a:prstGeom prst="rect">
            <a:avLst/>
          </a:prstGeom>
        </p:spPr>
        <p:txBody>
          <a:bodyPr vert="horz" lIns="93260" tIns="46630" rIns="93260" bIns="4663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80"/>
              <a:t>Step 3: Train and Evaluate Models (RF, GBT)</a:t>
            </a:r>
            <a:endParaRPr lang="en-US" sz="4386"/>
          </a:p>
        </p:txBody>
      </p:sp>
      <p:sp>
        <p:nvSpPr>
          <p:cNvPr id="2" name="Slide Number Placeholder 1"/>
          <p:cNvSpPr>
            <a:spLocks noGrp="1"/>
          </p:cNvSpPr>
          <p:nvPr>
            <p:ph type="sldNum" sz="quarter" idx="12"/>
          </p:nvPr>
        </p:nvSpPr>
        <p:spPr/>
        <p:txBody>
          <a:bodyPr/>
          <a:lstStyle/>
          <a:p>
            <a:fld id="{2D7EBA3E-5F6C-4B3A-973B-3EA7CA40D049}" type="slidenum">
              <a:rPr lang="en-US" smtClean="0"/>
              <a:t>20</a:t>
            </a:fld>
            <a:endParaRPr lang="en-US"/>
          </a:p>
        </p:txBody>
      </p:sp>
      <p:pic>
        <p:nvPicPr>
          <p:cNvPr id="57" name="Picture 56" descr="http://www.mhsinc.com/wp-content/uploads/2015/04/Data-Icon-01.png?ca80f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548" y="3497200"/>
            <a:ext cx="1515160" cy="1334293"/>
          </a:xfrm>
          <a:prstGeom prst="rect">
            <a:avLst/>
          </a:prstGeom>
          <a:noFill/>
          <a:extLst>
            <a:ext uri="{909E8E84-426E-40DD-AFC4-6F175D3DCCD1}">
              <a14:hiddenFill xmlns:a14="http://schemas.microsoft.com/office/drawing/2010/main">
                <a:solidFill>
                  <a:srgbClr val="FFFFFF"/>
                </a:solidFill>
              </a14:hiddenFill>
            </a:ext>
          </a:extLst>
        </p:spPr>
      </p:pic>
      <p:sp>
        <p:nvSpPr>
          <p:cNvPr id="29" name="Freeform 28"/>
          <p:cNvSpPr>
            <a:spLocks noChangeAspect="1"/>
          </p:cNvSpPr>
          <p:nvPr/>
        </p:nvSpPr>
        <p:spPr>
          <a:xfrm>
            <a:off x="3348851" y="2915729"/>
            <a:ext cx="1025864" cy="1025864"/>
          </a:xfrm>
          <a:custGeom>
            <a:avLst/>
            <a:gdLst>
              <a:gd name="connsiteX0" fmla="*/ 0 w 2107346"/>
              <a:gd name="connsiteY0" fmla="*/ 1053753 h 2107505"/>
              <a:gd name="connsiteX1" fmla="*/ 1053673 w 2107346"/>
              <a:gd name="connsiteY1" fmla="*/ 0 h 2107505"/>
              <a:gd name="connsiteX2" fmla="*/ 2107346 w 2107346"/>
              <a:gd name="connsiteY2" fmla="*/ 1053753 h 2107505"/>
              <a:gd name="connsiteX3" fmla="*/ 1053673 w 2107346"/>
              <a:gd name="connsiteY3" fmla="*/ 2107506 h 2107505"/>
              <a:gd name="connsiteX4" fmla="*/ 0 w 2107346"/>
              <a:gd name="connsiteY4" fmla="*/ 1053753 h 21075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7346" h="2107505">
                <a:moveTo>
                  <a:pt x="0" y="1053753"/>
                </a:moveTo>
                <a:cubicBezTo>
                  <a:pt x="0" y="471781"/>
                  <a:pt x="471745" y="0"/>
                  <a:pt x="1053673" y="0"/>
                </a:cubicBezTo>
                <a:cubicBezTo>
                  <a:pt x="1635601" y="0"/>
                  <a:pt x="2107346" y="471781"/>
                  <a:pt x="2107346" y="1053753"/>
                </a:cubicBezTo>
                <a:cubicBezTo>
                  <a:pt x="2107346" y="1635725"/>
                  <a:pt x="1635601" y="2107506"/>
                  <a:pt x="1053673" y="2107506"/>
                </a:cubicBezTo>
                <a:cubicBezTo>
                  <a:pt x="471745" y="2107506"/>
                  <a:pt x="0" y="1635725"/>
                  <a:pt x="0" y="1053753"/>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6630" tIns="46630" rIns="46630" bIns="46630" numCol="1" spcCol="1270" anchor="ctr" anchorCtr="0">
            <a:noAutofit/>
          </a:bodyPr>
          <a:lstStyle/>
          <a:p>
            <a:pPr algn="ctr" defTabSz="1269368">
              <a:lnSpc>
                <a:spcPct val="90000"/>
              </a:lnSpc>
              <a:spcBef>
                <a:spcPct val="0"/>
              </a:spcBef>
              <a:spcAft>
                <a:spcPct val="35000"/>
              </a:spcAft>
            </a:pPr>
            <a:endParaRPr lang="en-US" sz="1632" b="1"/>
          </a:p>
          <a:p>
            <a:pPr algn="ctr" defTabSz="1269368">
              <a:lnSpc>
                <a:spcPct val="90000"/>
              </a:lnSpc>
              <a:spcBef>
                <a:spcPct val="0"/>
              </a:spcBef>
              <a:spcAft>
                <a:spcPct val="35000"/>
              </a:spcAft>
            </a:pPr>
            <a:r>
              <a:rPr lang="en-US" sz="1632" b="1"/>
              <a:t>Train Dataset</a:t>
            </a:r>
          </a:p>
        </p:txBody>
      </p:sp>
      <p:sp>
        <p:nvSpPr>
          <p:cNvPr id="6" name="Rectangle 5"/>
          <p:cNvSpPr/>
          <p:nvPr/>
        </p:nvSpPr>
        <p:spPr>
          <a:xfrm>
            <a:off x="3010020" y="2361774"/>
            <a:ext cx="4547054" cy="542399"/>
          </a:xfrm>
          <a:prstGeom prst="rect">
            <a:avLst/>
          </a:prstGeom>
        </p:spPr>
        <p:txBody>
          <a:bodyPr wrap="square">
            <a:spAutoFit/>
          </a:bodyPr>
          <a:lstStyle/>
          <a:p>
            <a:pPr algn="ctr"/>
            <a:r>
              <a:rPr lang="en-US" sz="1428"/>
              <a:t>Random Forest is an ensemble model built by recursive partitioning to generate many decision trees</a:t>
            </a:r>
          </a:p>
        </p:txBody>
      </p:sp>
      <p:sp>
        <p:nvSpPr>
          <p:cNvPr id="30" name="Flowchart: Document 29"/>
          <p:cNvSpPr/>
          <p:nvPr/>
        </p:nvSpPr>
        <p:spPr>
          <a:xfrm>
            <a:off x="5350691" y="2902368"/>
            <a:ext cx="1687814" cy="880146"/>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32" err="1"/>
              <a:t>rxDForest</a:t>
            </a:r>
            <a:r>
              <a:rPr lang="en-US" sz="1632"/>
              <a:t> Function</a:t>
            </a:r>
          </a:p>
        </p:txBody>
      </p:sp>
      <p:grpSp>
        <p:nvGrpSpPr>
          <p:cNvPr id="33" name="Group 32"/>
          <p:cNvGrpSpPr/>
          <p:nvPr/>
        </p:nvGrpSpPr>
        <p:grpSpPr>
          <a:xfrm>
            <a:off x="5686121" y="4601566"/>
            <a:ext cx="767500" cy="875186"/>
            <a:chOff x="5369443" y="2951812"/>
            <a:chExt cx="752519" cy="858103"/>
          </a:xfrm>
        </p:grpSpPr>
        <p:pic>
          <p:nvPicPr>
            <p:cNvPr id="34" name="Picture 33"/>
            <p:cNvPicPr>
              <a:picLocks noChangeAspect="1"/>
            </p:cNvPicPr>
            <p:nvPr/>
          </p:nvPicPr>
          <p:blipFill rotWithShape="1">
            <a:blip r:embed="rId4">
              <a:extLst>
                <a:ext uri="{BEBA8EAE-BF5A-486C-A8C5-ECC9F3942E4B}">
                  <a14:imgProps xmlns:a14="http://schemas.microsoft.com/office/drawing/2010/main">
                    <a14:imgLayer r:embed="rId5">
                      <a14:imgEffect>
                        <a14:backgroundRemoval t="0" b="100000" l="0" r="32806"/>
                      </a14:imgEffect>
                    </a14:imgLayer>
                  </a14:imgProps>
                </a:ext>
              </a:extLst>
            </a:blip>
            <a:srcRect r="80213" b="35318"/>
            <a:stretch/>
          </p:blipFill>
          <p:spPr>
            <a:xfrm>
              <a:off x="5369443" y="2951812"/>
              <a:ext cx="549018" cy="524923"/>
            </a:xfrm>
            <a:prstGeom prst="rect">
              <a:avLst/>
            </a:prstGeom>
          </p:spPr>
        </p:pic>
        <p:pic>
          <p:nvPicPr>
            <p:cNvPr id="44" name="Picture 43"/>
            <p:cNvPicPr>
              <a:picLocks noChangeAspect="1"/>
            </p:cNvPicPr>
            <p:nvPr/>
          </p:nvPicPr>
          <p:blipFill rotWithShape="1">
            <a:blip r:embed="rId4">
              <a:extLst>
                <a:ext uri="{BEBA8EAE-BF5A-486C-A8C5-ECC9F3942E4B}">
                  <a14:imgProps xmlns:a14="http://schemas.microsoft.com/office/drawing/2010/main">
                    <a14:imgLayer r:embed="rId5">
                      <a14:imgEffect>
                        <a14:backgroundRemoval t="0" b="100000" l="0" r="32806"/>
                      </a14:imgEffect>
                    </a14:imgLayer>
                  </a14:imgProps>
                </a:ext>
              </a:extLst>
            </a:blip>
            <a:srcRect r="80213" b="35318"/>
            <a:stretch/>
          </p:blipFill>
          <p:spPr>
            <a:xfrm>
              <a:off x="5572944" y="3284992"/>
              <a:ext cx="549018" cy="524923"/>
            </a:xfrm>
            <a:prstGeom prst="rect">
              <a:avLst/>
            </a:prstGeom>
          </p:spPr>
        </p:pic>
      </p:grpSp>
      <p:sp>
        <p:nvSpPr>
          <p:cNvPr id="63" name="TextBox 62"/>
          <p:cNvSpPr txBox="1"/>
          <p:nvPr/>
        </p:nvSpPr>
        <p:spPr>
          <a:xfrm>
            <a:off x="6254657" y="3888295"/>
            <a:ext cx="1061529" cy="606488"/>
          </a:xfrm>
          <a:prstGeom prst="rect">
            <a:avLst/>
          </a:prstGeom>
          <a:noFill/>
        </p:spPr>
        <p:txBody>
          <a:bodyPr wrap="square" rtlCol="0">
            <a:spAutoFit/>
          </a:bodyPr>
          <a:lstStyle/>
          <a:p>
            <a:pPr algn="ctr"/>
            <a:r>
              <a:rPr lang="en-US" sz="1632" b="1"/>
              <a:t>Random </a:t>
            </a:r>
          </a:p>
          <a:p>
            <a:pPr algn="ctr"/>
            <a:r>
              <a:rPr lang="en-US" sz="1632" b="1"/>
              <a:t>Forest</a:t>
            </a:r>
          </a:p>
        </p:txBody>
      </p:sp>
      <p:sp>
        <p:nvSpPr>
          <p:cNvPr id="45" name="Freeform 44"/>
          <p:cNvSpPr>
            <a:spLocks noChangeAspect="1"/>
          </p:cNvSpPr>
          <p:nvPr/>
        </p:nvSpPr>
        <p:spPr>
          <a:xfrm>
            <a:off x="5643682" y="4552295"/>
            <a:ext cx="1025864" cy="1025864"/>
          </a:xfrm>
          <a:custGeom>
            <a:avLst/>
            <a:gdLst>
              <a:gd name="connsiteX0" fmla="*/ 0 w 2107346"/>
              <a:gd name="connsiteY0" fmla="*/ 1053753 h 2107505"/>
              <a:gd name="connsiteX1" fmla="*/ 1053673 w 2107346"/>
              <a:gd name="connsiteY1" fmla="*/ 0 h 2107505"/>
              <a:gd name="connsiteX2" fmla="*/ 2107346 w 2107346"/>
              <a:gd name="connsiteY2" fmla="*/ 1053753 h 2107505"/>
              <a:gd name="connsiteX3" fmla="*/ 1053673 w 2107346"/>
              <a:gd name="connsiteY3" fmla="*/ 2107506 h 2107505"/>
              <a:gd name="connsiteX4" fmla="*/ 0 w 2107346"/>
              <a:gd name="connsiteY4" fmla="*/ 1053753 h 21075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7346" h="2107505">
                <a:moveTo>
                  <a:pt x="0" y="1053753"/>
                </a:moveTo>
                <a:cubicBezTo>
                  <a:pt x="0" y="471781"/>
                  <a:pt x="471745" y="0"/>
                  <a:pt x="1053673" y="0"/>
                </a:cubicBezTo>
                <a:cubicBezTo>
                  <a:pt x="1635601" y="0"/>
                  <a:pt x="2107346" y="471781"/>
                  <a:pt x="2107346" y="1053753"/>
                </a:cubicBezTo>
                <a:cubicBezTo>
                  <a:pt x="2107346" y="1635725"/>
                  <a:pt x="1635601" y="2107506"/>
                  <a:pt x="1053673" y="2107506"/>
                </a:cubicBezTo>
                <a:cubicBezTo>
                  <a:pt x="471745" y="2107506"/>
                  <a:pt x="0" y="1635725"/>
                  <a:pt x="0" y="1053753"/>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6630" tIns="46630" rIns="46630" bIns="46630" numCol="1" spcCol="1270" anchor="ctr" anchorCtr="0">
            <a:noAutofit/>
          </a:bodyPr>
          <a:lstStyle/>
          <a:p>
            <a:pPr algn="ctr" defTabSz="1269368">
              <a:lnSpc>
                <a:spcPct val="90000"/>
              </a:lnSpc>
              <a:spcBef>
                <a:spcPct val="0"/>
              </a:spcBef>
              <a:spcAft>
                <a:spcPct val="35000"/>
              </a:spcAft>
            </a:pPr>
            <a:endParaRPr lang="en-US" sz="1632" b="1"/>
          </a:p>
          <a:p>
            <a:pPr algn="ctr" defTabSz="1269368">
              <a:lnSpc>
                <a:spcPct val="90000"/>
              </a:lnSpc>
              <a:spcBef>
                <a:spcPct val="0"/>
              </a:spcBef>
              <a:spcAft>
                <a:spcPct val="35000"/>
              </a:spcAft>
            </a:pPr>
            <a:r>
              <a:rPr lang="en-US" sz="1632" b="1"/>
              <a:t>Test Dataset</a:t>
            </a:r>
          </a:p>
        </p:txBody>
      </p:sp>
      <p:sp>
        <p:nvSpPr>
          <p:cNvPr id="46" name="Striped Right Arrow 45"/>
          <p:cNvSpPr/>
          <p:nvPr/>
        </p:nvSpPr>
        <p:spPr>
          <a:xfrm>
            <a:off x="4504880" y="3061976"/>
            <a:ext cx="761072" cy="617158"/>
          </a:xfrm>
          <a:prstGeom prst="stripedRightArrow">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pic>
        <p:nvPicPr>
          <p:cNvPr id="55" name="Picture 54" descr="http://www.mhsinc.com/wp-content/uploads/2015/04/Data-Icon-01.png?ca80f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795937" y="4668627"/>
            <a:ext cx="731487" cy="240751"/>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64" descr="http://www.mhsinc.com/wp-content/uploads/2015/04/Data-Icon-01.png?ca80f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462791" y="2906804"/>
            <a:ext cx="776999" cy="539372"/>
          </a:xfrm>
          <a:prstGeom prst="rect">
            <a:avLst/>
          </a:prstGeom>
          <a:noFill/>
          <a:extLst>
            <a:ext uri="{909E8E84-426E-40DD-AFC4-6F175D3DCCD1}">
              <a14:hiddenFill xmlns:a14="http://schemas.microsoft.com/office/drawing/2010/main">
                <a:solidFill>
                  <a:srgbClr val="FFFFFF"/>
                </a:solidFill>
              </a14:hiddenFill>
            </a:ext>
          </a:extLst>
        </p:spPr>
      </p:pic>
      <p:grpSp>
        <p:nvGrpSpPr>
          <p:cNvPr id="66" name="Group 65"/>
          <p:cNvGrpSpPr/>
          <p:nvPr/>
        </p:nvGrpSpPr>
        <p:grpSpPr>
          <a:xfrm>
            <a:off x="5694710" y="3733749"/>
            <a:ext cx="767500" cy="875186"/>
            <a:chOff x="5369443" y="2951812"/>
            <a:chExt cx="752519" cy="858103"/>
          </a:xfrm>
        </p:grpSpPr>
        <p:pic>
          <p:nvPicPr>
            <p:cNvPr id="67" name="Picture 66"/>
            <p:cNvPicPr>
              <a:picLocks noChangeAspect="1"/>
            </p:cNvPicPr>
            <p:nvPr/>
          </p:nvPicPr>
          <p:blipFill rotWithShape="1">
            <a:blip r:embed="rId4">
              <a:extLst>
                <a:ext uri="{BEBA8EAE-BF5A-486C-A8C5-ECC9F3942E4B}">
                  <a14:imgProps xmlns:a14="http://schemas.microsoft.com/office/drawing/2010/main">
                    <a14:imgLayer r:embed="rId5">
                      <a14:imgEffect>
                        <a14:backgroundRemoval t="0" b="100000" l="0" r="32806"/>
                      </a14:imgEffect>
                    </a14:imgLayer>
                  </a14:imgProps>
                </a:ext>
              </a:extLst>
            </a:blip>
            <a:srcRect r="80213" b="35318"/>
            <a:stretch/>
          </p:blipFill>
          <p:spPr>
            <a:xfrm>
              <a:off x="5369443" y="2951812"/>
              <a:ext cx="549018" cy="524923"/>
            </a:xfrm>
            <a:prstGeom prst="rect">
              <a:avLst/>
            </a:prstGeom>
          </p:spPr>
        </p:pic>
        <p:pic>
          <p:nvPicPr>
            <p:cNvPr id="68" name="Picture 67"/>
            <p:cNvPicPr>
              <a:picLocks noChangeAspect="1"/>
            </p:cNvPicPr>
            <p:nvPr/>
          </p:nvPicPr>
          <p:blipFill rotWithShape="1">
            <a:blip r:embed="rId4">
              <a:extLst>
                <a:ext uri="{BEBA8EAE-BF5A-486C-A8C5-ECC9F3942E4B}">
                  <a14:imgProps xmlns:a14="http://schemas.microsoft.com/office/drawing/2010/main">
                    <a14:imgLayer r:embed="rId5">
                      <a14:imgEffect>
                        <a14:backgroundRemoval t="0" b="100000" l="0" r="32806"/>
                      </a14:imgEffect>
                    </a14:imgLayer>
                  </a14:imgProps>
                </a:ext>
              </a:extLst>
            </a:blip>
            <a:srcRect r="80213" b="35318"/>
            <a:stretch/>
          </p:blipFill>
          <p:spPr>
            <a:xfrm>
              <a:off x="5572944" y="3284992"/>
              <a:ext cx="549018" cy="524923"/>
            </a:xfrm>
            <a:prstGeom prst="rect">
              <a:avLst/>
            </a:prstGeom>
          </p:spPr>
        </p:pic>
      </p:grpSp>
      <p:sp>
        <p:nvSpPr>
          <p:cNvPr id="48" name="TextBox 47"/>
          <p:cNvSpPr txBox="1"/>
          <p:nvPr/>
        </p:nvSpPr>
        <p:spPr>
          <a:xfrm>
            <a:off x="7557075" y="2361774"/>
            <a:ext cx="4360406" cy="542399"/>
          </a:xfrm>
          <a:prstGeom prst="rect">
            <a:avLst/>
          </a:prstGeom>
          <a:noFill/>
        </p:spPr>
        <p:txBody>
          <a:bodyPr wrap="square" rtlCol="0">
            <a:spAutoFit/>
          </a:bodyPr>
          <a:lstStyle/>
          <a:p>
            <a:pPr algn="ctr"/>
            <a:r>
              <a:rPr lang="en-US" sz="1428"/>
              <a:t>Gradient Boosting is an ensemble model built by combining the results of many under fitted models</a:t>
            </a:r>
          </a:p>
        </p:txBody>
      </p:sp>
      <p:sp>
        <p:nvSpPr>
          <p:cNvPr id="69" name="Freeform 68"/>
          <p:cNvSpPr>
            <a:spLocks noChangeAspect="1"/>
          </p:cNvSpPr>
          <p:nvPr/>
        </p:nvSpPr>
        <p:spPr>
          <a:xfrm>
            <a:off x="7912419" y="2933002"/>
            <a:ext cx="1025864" cy="1025864"/>
          </a:xfrm>
          <a:custGeom>
            <a:avLst/>
            <a:gdLst>
              <a:gd name="connsiteX0" fmla="*/ 0 w 2107346"/>
              <a:gd name="connsiteY0" fmla="*/ 1053753 h 2107505"/>
              <a:gd name="connsiteX1" fmla="*/ 1053673 w 2107346"/>
              <a:gd name="connsiteY1" fmla="*/ 0 h 2107505"/>
              <a:gd name="connsiteX2" fmla="*/ 2107346 w 2107346"/>
              <a:gd name="connsiteY2" fmla="*/ 1053753 h 2107505"/>
              <a:gd name="connsiteX3" fmla="*/ 1053673 w 2107346"/>
              <a:gd name="connsiteY3" fmla="*/ 2107506 h 2107505"/>
              <a:gd name="connsiteX4" fmla="*/ 0 w 2107346"/>
              <a:gd name="connsiteY4" fmla="*/ 1053753 h 21075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7346" h="2107505">
                <a:moveTo>
                  <a:pt x="0" y="1053753"/>
                </a:moveTo>
                <a:cubicBezTo>
                  <a:pt x="0" y="471781"/>
                  <a:pt x="471745" y="0"/>
                  <a:pt x="1053673" y="0"/>
                </a:cubicBezTo>
                <a:cubicBezTo>
                  <a:pt x="1635601" y="0"/>
                  <a:pt x="2107346" y="471781"/>
                  <a:pt x="2107346" y="1053753"/>
                </a:cubicBezTo>
                <a:cubicBezTo>
                  <a:pt x="2107346" y="1635725"/>
                  <a:pt x="1635601" y="2107506"/>
                  <a:pt x="1053673" y="2107506"/>
                </a:cubicBezTo>
                <a:cubicBezTo>
                  <a:pt x="471745" y="2107506"/>
                  <a:pt x="0" y="1635725"/>
                  <a:pt x="0" y="1053753"/>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6630" tIns="46630" rIns="46630" bIns="46630" numCol="1" spcCol="1270" anchor="ctr" anchorCtr="0">
            <a:noAutofit/>
          </a:bodyPr>
          <a:lstStyle/>
          <a:p>
            <a:pPr algn="ctr" defTabSz="1269368">
              <a:lnSpc>
                <a:spcPct val="90000"/>
              </a:lnSpc>
              <a:spcBef>
                <a:spcPct val="0"/>
              </a:spcBef>
              <a:spcAft>
                <a:spcPct val="35000"/>
              </a:spcAft>
            </a:pPr>
            <a:endParaRPr lang="en-US" sz="1632" b="1"/>
          </a:p>
          <a:p>
            <a:pPr algn="ctr" defTabSz="1269368">
              <a:lnSpc>
                <a:spcPct val="90000"/>
              </a:lnSpc>
              <a:spcBef>
                <a:spcPct val="0"/>
              </a:spcBef>
              <a:spcAft>
                <a:spcPct val="35000"/>
              </a:spcAft>
            </a:pPr>
            <a:r>
              <a:rPr lang="en-US" sz="1632" b="1"/>
              <a:t>Train Dataset</a:t>
            </a:r>
          </a:p>
        </p:txBody>
      </p:sp>
      <p:sp>
        <p:nvSpPr>
          <p:cNvPr id="70" name="Flowchart: Document 29"/>
          <p:cNvSpPr/>
          <p:nvPr/>
        </p:nvSpPr>
        <p:spPr>
          <a:xfrm>
            <a:off x="9823382" y="2919641"/>
            <a:ext cx="1687814" cy="880146"/>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32" err="1"/>
              <a:t>rxBTrees</a:t>
            </a:r>
            <a:r>
              <a:rPr lang="en-US" sz="1632"/>
              <a:t> </a:t>
            </a:r>
          </a:p>
          <a:p>
            <a:pPr algn="ctr"/>
            <a:r>
              <a:rPr lang="en-US" sz="1632"/>
              <a:t>Function</a:t>
            </a:r>
          </a:p>
        </p:txBody>
      </p:sp>
      <p:grpSp>
        <p:nvGrpSpPr>
          <p:cNvPr id="71" name="Group 70"/>
          <p:cNvGrpSpPr/>
          <p:nvPr/>
        </p:nvGrpSpPr>
        <p:grpSpPr>
          <a:xfrm>
            <a:off x="10200825" y="4618839"/>
            <a:ext cx="767500" cy="875186"/>
            <a:chOff x="5369443" y="2951812"/>
            <a:chExt cx="752519" cy="858103"/>
          </a:xfrm>
        </p:grpSpPr>
        <p:pic>
          <p:nvPicPr>
            <p:cNvPr id="72" name="Picture 71"/>
            <p:cNvPicPr>
              <a:picLocks noChangeAspect="1"/>
            </p:cNvPicPr>
            <p:nvPr/>
          </p:nvPicPr>
          <p:blipFill rotWithShape="1">
            <a:blip r:embed="rId4">
              <a:extLst>
                <a:ext uri="{BEBA8EAE-BF5A-486C-A8C5-ECC9F3942E4B}">
                  <a14:imgProps xmlns:a14="http://schemas.microsoft.com/office/drawing/2010/main">
                    <a14:imgLayer r:embed="rId5">
                      <a14:imgEffect>
                        <a14:backgroundRemoval t="0" b="100000" l="0" r="32806"/>
                      </a14:imgEffect>
                    </a14:imgLayer>
                  </a14:imgProps>
                </a:ext>
              </a:extLst>
            </a:blip>
            <a:srcRect r="80213" b="35318"/>
            <a:stretch/>
          </p:blipFill>
          <p:spPr>
            <a:xfrm>
              <a:off x="5369443" y="2951812"/>
              <a:ext cx="549018" cy="524923"/>
            </a:xfrm>
            <a:prstGeom prst="rect">
              <a:avLst/>
            </a:prstGeom>
          </p:spPr>
        </p:pic>
        <p:pic>
          <p:nvPicPr>
            <p:cNvPr id="73" name="Picture 72"/>
            <p:cNvPicPr>
              <a:picLocks noChangeAspect="1"/>
            </p:cNvPicPr>
            <p:nvPr/>
          </p:nvPicPr>
          <p:blipFill rotWithShape="1">
            <a:blip r:embed="rId4">
              <a:extLst>
                <a:ext uri="{BEBA8EAE-BF5A-486C-A8C5-ECC9F3942E4B}">
                  <a14:imgProps xmlns:a14="http://schemas.microsoft.com/office/drawing/2010/main">
                    <a14:imgLayer r:embed="rId5">
                      <a14:imgEffect>
                        <a14:backgroundRemoval t="0" b="100000" l="0" r="32806"/>
                      </a14:imgEffect>
                    </a14:imgLayer>
                  </a14:imgProps>
                </a:ext>
              </a:extLst>
            </a:blip>
            <a:srcRect r="80213" b="35318"/>
            <a:stretch/>
          </p:blipFill>
          <p:spPr>
            <a:xfrm>
              <a:off x="5572944" y="3284992"/>
              <a:ext cx="549018" cy="524923"/>
            </a:xfrm>
            <a:prstGeom prst="rect">
              <a:avLst/>
            </a:prstGeom>
          </p:spPr>
        </p:pic>
      </p:grpSp>
      <p:sp>
        <p:nvSpPr>
          <p:cNvPr id="74" name="TextBox 73"/>
          <p:cNvSpPr txBox="1"/>
          <p:nvPr/>
        </p:nvSpPr>
        <p:spPr>
          <a:xfrm>
            <a:off x="10670644" y="3836488"/>
            <a:ext cx="1246836" cy="606488"/>
          </a:xfrm>
          <a:prstGeom prst="rect">
            <a:avLst/>
          </a:prstGeom>
          <a:noFill/>
        </p:spPr>
        <p:txBody>
          <a:bodyPr wrap="square" rtlCol="0">
            <a:spAutoFit/>
          </a:bodyPr>
          <a:lstStyle/>
          <a:p>
            <a:pPr algn="ctr"/>
            <a:r>
              <a:rPr lang="en-US" sz="1632" b="1"/>
              <a:t>Gradient </a:t>
            </a:r>
          </a:p>
          <a:p>
            <a:pPr algn="ctr"/>
            <a:r>
              <a:rPr lang="en-US" sz="1632" b="1"/>
              <a:t>Boosting</a:t>
            </a:r>
          </a:p>
        </p:txBody>
      </p:sp>
      <p:sp>
        <p:nvSpPr>
          <p:cNvPr id="75" name="Freeform 74"/>
          <p:cNvSpPr>
            <a:spLocks noChangeAspect="1"/>
          </p:cNvSpPr>
          <p:nvPr/>
        </p:nvSpPr>
        <p:spPr>
          <a:xfrm>
            <a:off x="10116374" y="4569568"/>
            <a:ext cx="1025864" cy="1025864"/>
          </a:xfrm>
          <a:custGeom>
            <a:avLst/>
            <a:gdLst>
              <a:gd name="connsiteX0" fmla="*/ 0 w 2107346"/>
              <a:gd name="connsiteY0" fmla="*/ 1053753 h 2107505"/>
              <a:gd name="connsiteX1" fmla="*/ 1053673 w 2107346"/>
              <a:gd name="connsiteY1" fmla="*/ 0 h 2107505"/>
              <a:gd name="connsiteX2" fmla="*/ 2107346 w 2107346"/>
              <a:gd name="connsiteY2" fmla="*/ 1053753 h 2107505"/>
              <a:gd name="connsiteX3" fmla="*/ 1053673 w 2107346"/>
              <a:gd name="connsiteY3" fmla="*/ 2107506 h 2107505"/>
              <a:gd name="connsiteX4" fmla="*/ 0 w 2107346"/>
              <a:gd name="connsiteY4" fmla="*/ 1053753 h 21075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7346" h="2107505">
                <a:moveTo>
                  <a:pt x="0" y="1053753"/>
                </a:moveTo>
                <a:cubicBezTo>
                  <a:pt x="0" y="471781"/>
                  <a:pt x="471745" y="0"/>
                  <a:pt x="1053673" y="0"/>
                </a:cubicBezTo>
                <a:cubicBezTo>
                  <a:pt x="1635601" y="0"/>
                  <a:pt x="2107346" y="471781"/>
                  <a:pt x="2107346" y="1053753"/>
                </a:cubicBezTo>
                <a:cubicBezTo>
                  <a:pt x="2107346" y="1635725"/>
                  <a:pt x="1635601" y="2107506"/>
                  <a:pt x="1053673" y="2107506"/>
                </a:cubicBezTo>
                <a:cubicBezTo>
                  <a:pt x="471745" y="2107506"/>
                  <a:pt x="0" y="1635725"/>
                  <a:pt x="0" y="1053753"/>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6630" tIns="46630" rIns="46630" bIns="46630" numCol="1" spcCol="1270" anchor="ctr" anchorCtr="0">
            <a:noAutofit/>
          </a:bodyPr>
          <a:lstStyle/>
          <a:p>
            <a:pPr algn="ctr" defTabSz="1269368">
              <a:lnSpc>
                <a:spcPct val="90000"/>
              </a:lnSpc>
              <a:spcBef>
                <a:spcPct val="0"/>
              </a:spcBef>
              <a:spcAft>
                <a:spcPct val="35000"/>
              </a:spcAft>
            </a:pPr>
            <a:endParaRPr lang="en-US" sz="1632" b="1"/>
          </a:p>
          <a:p>
            <a:pPr algn="ctr" defTabSz="1269368">
              <a:lnSpc>
                <a:spcPct val="90000"/>
              </a:lnSpc>
              <a:spcBef>
                <a:spcPct val="0"/>
              </a:spcBef>
              <a:spcAft>
                <a:spcPct val="35000"/>
              </a:spcAft>
            </a:pPr>
            <a:r>
              <a:rPr lang="en-US" sz="1632" b="1"/>
              <a:t>Test Dataset</a:t>
            </a:r>
          </a:p>
        </p:txBody>
      </p:sp>
      <p:sp>
        <p:nvSpPr>
          <p:cNvPr id="76" name="Striped Right Arrow 75"/>
          <p:cNvSpPr/>
          <p:nvPr/>
        </p:nvSpPr>
        <p:spPr>
          <a:xfrm>
            <a:off x="8994380" y="3079249"/>
            <a:ext cx="761072" cy="617158"/>
          </a:xfrm>
          <a:prstGeom prst="stripedRightArrow">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pic>
        <p:nvPicPr>
          <p:cNvPr id="77" name="Picture 76" descr="http://www.mhsinc.com/wp-content/uploads/2015/04/Data-Icon-01.png?ca80f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268628" y="4685900"/>
            <a:ext cx="731487" cy="240751"/>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77" descr="http://www.mhsinc.com/wp-content/uploads/2015/04/Data-Icon-01.png?ca80f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017737" y="2924077"/>
            <a:ext cx="776999" cy="539372"/>
          </a:xfrm>
          <a:prstGeom prst="rect">
            <a:avLst/>
          </a:prstGeom>
          <a:noFill/>
          <a:extLst>
            <a:ext uri="{909E8E84-426E-40DD-AFC4-6F175D3DCCD1}">
              <a14:hiddenFill xmlns:a14="http://schemas.microsoft.com/office/drawing/2010/main">
                <a:solidFill>
                  <a:srgbClr val="FFFFFF"/>
                </a:solidFill>
              </a14:hiddenFill>
            </a:ext>
          </a:extLst>
        </p:spPr>
      </p:pic>
      <p:grpSp>
        <p:nvGrpSpPr>
          <p:cNvPr id="79" name="Group 78"/>
          <p:cNvGrpSpPr/>
          <p:nvPr/>
        </p:nvGrpSpPr>
        <p:grpSpPr>
          <a:xfrm>
            <a:off x="10217813" y="3751022"/>
            <a:ext cx="767500" cy="875186"/>
            <a:chOff x="5369443" y="2951812"/>
            <a:chExt cx="752519" cy="858103"/>
          </a:xfrm>
        </p:grpSpPr>
        <p:pic>
          <p:nvPicPr>
            <p:cNvPr id="80" name="Picture 79"/>
            <p:cNvPicPr>
              <a:picLocks noChangeAspect="1"/>
            </p:cNvPicPr>
            <p:nvPr/>
          </p:nvPicPr>
          <p:blipFill rotWithShape="1">
            <a:blip r:embed="rId4">
              <a:extLst>
                <a:ext uri="{BEBA8EAE-BF5A-486C-A8C5-ECC9F3942E4B}">
                  <a14:imgProps xmlns:a14="http://schemas.microsoft.com/office/drawing/2010/main">
                    <a14:imgLayer r:embed="rId5">
                      <a14:imgEffect>
                        <a14:backgroundRemoval t="0" b="100000" l="0" r="32806"/>
                      </a14:imgEffect>
                    </a14:imgLayer>
                  </a14:imgProps>
                </a:ext>
              </a:extLst>
            </a:blip>
            <a:srcRect r="80213" b="35318"/>
            <a:stretch/>
          </p:blipFill>
          <p:spPr>
            <a:xfrm>
              <a:off x="5369443" y="2951812"/>
              <a:ext cx="549018" cy="524923"/>
            </a:xfrm>
            <a:prstGeom prst="rect">
              <a:avLst/>
            </a:prstGeom>
          </p:spPr>
        </p:pic>
        <p:pic>
          <p:nvPicPr>
            <p:cNvPr id="81" name="Picture 80"/>
            <p:cNvPicPr>
              <a:picLocks noChangeAspect="1"/>
            </p:cNvPicPr>
            <p:nvPr/>
          </p:nvPicPr>
          <p:blipFill rotWithShape="1">
            <a:blip r:embed="rId4">
              <a:extLst>
                <a:ext uri="{BEBA8EAE-BF5A-486C-A8C5-ECC9F3942E4B}">
                  <a14:imgProps xmlns:a14="http://schemas.microsoft.com/office/drawing/2010/main">
                    <a14:imgLayer r:embed="rId5">
                      <a14:imgEffect>
                        <a14:backgroundRemoval t="0" b="100000" l="0" r="32806"/>
                      </a14:imgEffect>
                    </a14:imgLayer>
                  </a14:imgProps>
                </a:ext>
              </a:extLst>
            </a:blip>
            <a:srcRect r="80213" b="35318"/>
            <a:stretch/>
          </p:blipFill>
          <p:spPr>
            <a:xfrm>
              <a:off x="5572944" y="3284992"/>
              <a:ext cx="549018" cy="524923"/>
            </a:xfrm>
            <a:prstGeom prst="rect">
              <a:avLst/>
            </a:prstGeom>
          </p:spPr>
        </p:pic>
      </p:grpSp>
      <p:sp>
        <p:nvSpPr>
          <p:cNvPr id="82" name="Chevron 81"/>
          <p:cNvSpPr/>
          <p:nvPr/>
        </p:nvSpPr>
        <p:spPr>
          <a:xfrm>
            <a:off x="264728" y="1926170"/>
            <a:ext cx="11652752" cy="374560"/>
          </a:xfrm>
          <a:prstGeom prst="chevron">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solidFill>
                <a:schemeClr val="tx1"/>
              </a:solidFill>
            </a:endParaRPr>
          </a:p>
        </p:txBody>
      </p:sp>
      <p:sp>
        <p:nvSpPr>
          <p:cNvPr id="27" name="TextBox 26"/>
          <p:cNvSpPr txBox="1"/>
          <p:nvPr/>
        </p:nvSpPr>
        <p:spPr>
          <a:xfrm>
            <a:off x="4009018" y="1826547"/>
            <a:ext cx="2549058" cy="606488"/>
          </a:xfrm>
          <a:prstGeom prst="rect">
            <a:avLst/>
          </a:prstGeom>
          <a:solidFill>
            <a:schemeClr val="bg1"/>
          </a:solidFill>
        </p:spPr>
        <p:txBody>
          <a:bodyPr wrap="square" rtlCol="0">
            <a:spAutoFit/>
          </a:bodyPr>
          <a:lstStyle/>
          <a:p>
            <a:pPr algn="ctr"/>
            <a:r>
              <a:rPr lang="en-US" sz="1632" b="1"/>
              <a:t>Train &amp; Test </a:t>
            </a:r>
          </a:p>
          <a:p>
            <a:pPr algn="ctr"/>
            <a:r>
              <a:rPr lang="en-US" sz="1632" b="1"/>
              <a:t>Random Forest</a:t>
            </a:r>
          </a:p>
        </p:txBody>
      </p:sp>
      <p:sp>
        <p:nvSpPr>
          <p:cNvPr id="28" name="TextBox 27"/>
          <p:cNvSpPr txBox="1"/>
          <p:nvPr/>
        </p:nvSpPr>
        <p:spPr>
          <a:xfrm>
            <a:off x="8323089" y="1826748"/>
            <a:ext cx="2828380" cy="606488"/>
          </a:xfrm>
          <a:prstGeom prst="rect">
            <a:avLst/>
          </a:prstGeom>
          <a:solidFill>
            <a:schemeClr val="bg1"/>
          </a:solidFill>
        </p:spPr>
        <p:txBody>
          <a:bodyPr wrap="square" rtlCol="0">
            <a:spAutoFit/>
          </a:bodyPr>
          <a:lstStyle/>
          <a:p>
            <a:pPr algn="ctr"/>
            <a:r>
              <a:rPr lang="en-US" sz="1632" b="1"/>
              <a:t>Train &amp; Test </a:t>
            </a:r>
          </a:p>
          <a:p>
            <a:pPr algn="ctr"/>
            <a:r>
              <a:rPr lang="en-US" sz="1632" b="1"/>
              <a:t>Gradient Boosting</a:t>
            </a:r>
          </a:p>
        </p:txBody>
      </p:sp>
      <p:cxnSp>
        <p:nvCxnSpPr>
          <p:cNvPr id="83" name="Straight Connector 82"/>
          <p:cNvCxnSpPr/>
          <p:nvPr/>
        </p:nvCxnSpPr>
        <p:spPr>
          <a:xfrm>
            <a:off x="7557074" y="3015988"/>
            <a:ext cx="0" cy="2615996"/>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1670083" y="2956276"/>
            <a:ext cx="1025864" cy="2180663"/>
            <a:chOff x="10857508" y="2601380"/>
            <a:chExt cx="1005840" cy="2138099"/>
          </a:xfrm>
        </p:grpSpPr>
        <p:sp>
          <p:nvSpPr>
            <p:cNvPr id="49" name="Freeform 48"/>
            <p:cNvSpPr>
              <a:spLocks noChangeAspect="1"/>
            </p:cNvSpPr>
            <p:nvPr/>
          </p:nvSpPr>
          <p:spPr>
            <a:xfrm>
              <a:off x="10857508" y="2601380"/>
              <a:ext cx="1005840" cy="1005840"/>
            </a:xfrm>
            <a:custGeom>
              <a:avLst/>
              <a:gdLst>
                <a:gd name="connsiteX0" fmla="*/ 0 w 2107346"/>
                <a:gd name="connsiteY0" fmla="*/ 1053753 h 2107505"/>
                <a:gd name="connsiteX1" fmla="*/ 1053673 w 2107346"/>
                <a:gd name="connsiteY1" fmla="*/ 0 h 2107505"/>
                <a:gd name="connsiteX2" fmla="*/ 2107346 w 2107346"/>
                <a:gd name="connsiteY2" fmla="*/ 1053753 h 2107505"/>
                <a:gd name="connsiteX3" fmla="*/ 1053673 w 2107346"/>
                <a:gd name="connsiteY3" fmla="*/ 2107506 h 2107505"/>
                <a:gd name="connsiteX4" fmla="*/ 0 w 2107346"/>
                <a:gd name="connsiteY4" fmla="*/ 1053753 h 21075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7346" h="2107505">
                  <a:moveTo>
                    <a:pt x="0" y="1053753"/>
                  </a:moveTo>
                  <a:cubicBezTo>
                    <a:pt x="0" y="471781"/>
                    <a:pt x="471745" y="0"/>
                    <a:pt x="1053673" y="0"/>
                  </a:cubicBezTo>
                  <a:cubicBezTo>
                    <a:pt x="1635601" y="0"/>
                    <a:pt x="2107346" y="471781"/>
                    <a:pt x="2107346" y="1053753"/>
                  </a:cubicBezTo>
                  <a:cubicBezTo>
                    <a:pt x="2107346" y="1635725"/>
                    <a:pt x="1635601" y="2107506"/>
                    <a:pt x="1053673" y="2107506"/>
                  </a:cubicBezTo>
                  <a:cubicBezTo>
                    <a:pt x="471745" y="2107506"/>
                    <a:pt x="0" y="1635725"/>
                    <a:pt x="0" y="1053753"/>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6630" tIns="46630" rIns="46630" bIns="46630" numCol="1" spcCol="1270" anchor="ctr" anchorCtr="0">
              <a:noAutofit/>
            </a:bodyPr>
            <a:lstStyle/>
            <a:p>
              <a:pPr algn="ctr" defTabSz="1269368">
                <a:lnSpc>
                  <a:spcPct val="90000"/>
                </a:lnSpc>
                <a:spcBef>
                  <a:spcPct val="0"/>
                </a:spcBef>
                <a:spcAft>
                  <a:spcPct val="35000"/>
                </a:spcAft>
              </a:pPr>
              <a:r>
                <a:rPr lang="en-US" sz="1632" b="1"/>
                <a:t>Train Dataset</a:t>
              </a:r>
            </a:p>
          </p:txBody>
        </p:sp>
        <p:sp>
          <p:nvSpPr>
            <p:cNvPr id="50" name="Freeform 49"/>
            <p:cNvSpPr>
              <a:spLocks noChangeAspect="1"/>
            </p:cNvSpPr>
            <p:nvPr/>
          </p:nvSpPr>
          <p:spPr>
            <a:xfrm>
              <a:off x="10857508" y="3733639"/>
              <a:ext cx="1005840" cy="1005840"/>
            </a:xfrm>
            <a:custGeom>
              <a:avLst/>
              <a:gdLst>
                <a:gd name="connsiteX0" fmla="*/ 0 w 2107346"/>
                <a:gd name="connsiteY0" fmla="*/ 1053753 h 2107505"/>
                <a:gd name="connsiteX1" fmla="*/ 1053673 w 2107346"/>
                <a:gd name="connsiteY1" fmla="*/ 0 h 2107505"/>
                <a:gd name="connsiteX2" fmla="*/ 2107346 w 2107346"/>
                <a:gd name="connsiteY2" fmla="*/ 1053753 h 2107505"/>
                <a:gd name="connsiteX3" fmla="*/ 1053673 w 2107346"/>
                <a:gd name="connsiteY3" fmla="*/ 2107506 h 2107505"/>
                <a:gd name="connsiteX4" fmla="*/ 0 w 2107346"/>
                <a:gd name="connsiteY4" fmla="*/ 1053753 h 21075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7346" h="2107505">
                  <a:moveTo>
                    <a:pt x="0" y="1053753"/>
                  </a:moveTo>
                  <a:cubicBezTo>
                    <a:pt x="0" y="471781"/>
                    <a:pt x="471745" y="0"/>
                    <a:pt x="1053673" y="0"/>
                  </a:cubicBezTo>
                  <a:cubicBezTo>
                    <a:pt x="1635601" y="0"/>
                    <a:pt x="2107346" y="471781"/>
                    <a:pt x="2107346" y="1053753"/>
                  </a:cubicBezTo>
                  <a:cubicBezTo>
                    <a:pt x="2107346" y="1635725"/>
                    <a:pt x="1635601" y="2107506"/>
                    <a:pt x="1053673" y="2107506"/>
                  </a:cubicBezTo>
                  <a:cubicBezTo>
                    <a:pt x="471745" y="2107506"/>
                    <a:pt x="0" y="1635725"/>
                    <a:pt x="0" y="1053753"/>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6630" tIns="46630" rIns="46630" bIns="46630" numCol="1" spcCol="1270" anchor="ctr" anchorCtr="0">
              <a:noAutofit/>
            </a:bodyPr>
            <a:lstStyle/>
            <a:p>
              <a:pPr algn="ctr" defTabSz="1269368">
                <a:lnSpc>
                  <a:spcPct val="90000"/>
                </a:lnSpc>
                <a:spcBef>
                  <a:spcPct val="0"/>
                </a:spcBef>
                <a:spcAft>
                  <a:spcPct val="35000"/>
                </a:spcAft>
              </a:pPr>
              <a:r>
                <a:rPr lang="en-US" sz="1632" b="1"/>
                <a:t>Test Dataset</a:t>
              </a:r>
            </a:p>
          </p:txBody>
        </p:sp>
      </p:grpSp>
      <p:sp>
        <p:nvSpPr>
          <p:cNvPr id="51" name="TextBox 50"/>
          <p:cNvSpPr txBox="1"/>
          <p:nvPr/>
        </p:nvSpPr>
        <p:spPr>
          <a:xfrm>
            <a:off x="1281483" y="3138122"/>
            <a:ext cx="568647" cy="286306"/>
          </a:xfrm>
          <a:prstGeom prst="rect">
            <a:avLst/>
          </a:prstGeom>
          <a:noFill/>
        </p:spPr>
        <p:txBody>
          <a:bodyPr wrap="square" rtlCol="0">
            <a:spAutoFit/>
          </a:bodyPr>
          <a:lstStyle/>
          <a:p>
            <a:r>
              <a:rPr lang="en-US" sz="1224"/>
              <a:t>70%</a:t>
            </a:r>
          </a:p>
        </p:txBody>
      </p:sp>
      <p:sp>
        <p:nvSpPr>
          <p:cNvPr id="52" name="TextBox 51"/>
          <p:cNvSpPr txBox="1"/>
          <p:nvPr/>
        </p:nvSpPr>
        <p:spPr>
          <a:xfrm>
            <a:off x="1281483" y="4827094"/>
            <a:ext cx="568647" cy="286306"/>
          </a:xfrm>
          <a:prstGeom prst="rect">
            <a:avLst/>
          </a:prstGeom>
          <a:noFill/>
        </p:spPr>
        <p:txBody>
          <a:bodyPr wrap="square" rtlCol="0">
            <a:spAutoFit/>
          </a:bodyPr>
          <a:lstStyle/>
          <a:p>
            <a:r>
              <a:rPr lang="en-US" sz="1224"/>
              <a:t>30%</a:t>
            </a:r>
          </a:p>
        </p:txBody>
      </p:sp>
      <p:sp>
        <p:nvSpPr>
          <p:cNvPr id="53" name="Left Brace 52"/>
          <p:cNvSpPr/>
          <p:nvPr/>
        </p:nvSpPr>
        <p:spPr>
          <a:xfrm>
            <a:off x="1229589" y="3455321"/>
            <a:ext cx="217380" cy="136100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836"/>
          </a:p>
        </p:txBody>
      </p:sp>
      <p:sp>
        <p:nvSpPr>
          <p:cNvPr id="54" name="TextBox 53"/>
          <p:cNvSpPr txBox="1"/>
          <p:nvPr/>
        </p:nvSpPr>
        <p:spPr>
          <a:xfrm>
            <a:off x="264728" y="3127986"/>
            <a:ext cx="1076724" cy="478442"/>
          </a:xfrm>
          <a:prstGeom prst="rect">
            <a:avLst/>
          </a:prstGeom>
          <a:noFill/>
        </p:spPr>
        <p:txBody>
          <a:bodyPr wrap="square" rtlCol="0">
            <a:spAutoFit/>
          </a:bodyPr>
          <a:lstStyle/>
          <a:p>
            <a:pPr algn="ctr"/>
            <a:r>
              <a:rPr lang="en-US" sz="1224"/>
              <a:t>Analytical Dataset</a:t>
            </a:r>
          </a:p>
        </p:txBody>
      </p:sp>
      <p:cxnSp>
        <p:nvCxnSpPr>
          <p:cNvPr id="56" name="Straight Connector 55"/>
          <p:cNvCxnSpPr/>
          <p:nvPr/>
        </p:nvCxnSpPr>
        <p:spPr>
          <a:xfrm>
            <a:off x="3024578" y="3024871"/>
            <a:ext cx="0" cy="2615996"/>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971604" y="1886662"/>
            <a:ext cx="1355101" cy="606488"/>
          </a:xfrm>
          <a:prstGeom prst="rect">
            <a:avLst/>
          </a:prstGeom>
          <a:solidFill>
            <a:schemeClr val="bg1"/>
          </a:solidFill>
        </p:spPr>
        <p:txBody>
          <a:bodyPr wrap="square" rtlCol="0">
            <a:spAutoFit/>
          </a:bodyPr>
          <a:lstStyle/>
          <a:p>
            <a:pPr algn="ctr"/>
            <a:r>
              <a:rPr lang="en-US" sz="1632" b="1"/>
              <a:t>Splitting</a:t>
            </a:r>
          </a:p>
          <a:p>
            <a:pPr algn="ctr"/>
            <a:endParaRPr lang="en-US" sz="1632" b="1"/>
          </a:p>
        </p:txBody>
      </p:sp>
    </p:spTree>
    <p:extLst>
      <p:ext uri="{BB962C8B-B14F-4D97-AF65-F5344CB8AC3E}">
        <p14:creationId xmlns:p14="http://schemas.microsoft.com/office/powerpoint/2010/main" val="17251277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5"/>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8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9"/>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70"/>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7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74"/>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75"/>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6"/>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77"/>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7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79"/>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6" grpId="0"/>
      <p:bldP spid="30" grpId="0" animBg="1"/>
      <p:bldP spid="63" grpId="0"/>
      <p:bldP spid="45" grpId="0" animBg="1"/>
      <p:bldP spid="46" grpId="0" animBg="1"/>
      <p:bldP spid="48" grpId="0"/>
      <p:bldP spid="69" grpId="0" animBg="1"/>
      <p:bldP spid="70" grpId="0" animBg="1"/>
      <p:bldP spid="74" grpId="0"/>
      <p:bldP spid="75" grpId="0" animBg="1"/>
      <p:bldP spid="76" grpId="0" animBg="1"/>
      <p:bldP spid="27" grpId="0" animBg="1"/>
      <p:bldP spid="28" grpId="0" animBg="1"/>
      <p:bldP spid="51" grpId="0"/>
      <p:bldP spid="52" grpId="0"/>
      <p:bldP spid="53" grpId="0" animBg="1"/>
      <p:bldP spid="54" grpId="0"/>
      <p:bldP spid="5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5" name="Table 104"/>
          <p:cNvGraphicFramePr>
            <a:graphicFrameLocks noGrp="1"/>
          </p:cNvGraphicFramePr>
          <p:nvPr>
            <p:extLst/>
          </p:nvPr>
        </p:nvGraphicFramePr>
        <p:xfrm>
          <a:off x="7612998" y="2918349"/>
          <a:ext cx="4304480" cy="2028682"/>
        </p:xfrm>
        <a:graphic>
          <a:graphicData uri="http://schemas.openxmlformats.org/drawingml/2006/table">
            <a:tbl>
              <a:tblPr firstRow="1" bandRow="1">
                <a:tableStyleId>{5C22544A-7EE6-4342-B048-85BDC9FD1C3A}</a:tableStyleId>
              </a:tblPr>
              <a:tblGrid>
                <a:gridCol w="707116">
                  <a:extLst>
                    <a:ext uri="{9D8B030D-6E8A-4147-A177-3AD203B41FA5}">
                      <a16:colId xmlns:a16="http://schemas.microsoft.com/office/drawing/2014/main" val="20000"/>
                    </a:ext>
                  </a:extLst>
                </a:gridCol>
                <a:gridCol w="933152">
                  <a:extLst>
                    <a:ext uri="{9D8B030D-6E8A-4147-A177-3AD203B41FA5}">
                      <a16:colId xmlns:a16="http://schemas.microsoft.com/office/drawing/2014/main" val="20001"/>
                    </a:ext>
                  </a:extLst>
                </a:gridCol>
                <a:gridCol w="731750">
                  <a:extLst>
                    <a:ext uri="{9D8B030D-6E8A-4147-A177-3AD203B41FA5}">
                      <a16:colId xmlns:a16="http://schemas.microsoft.com/office/drawing/2014/main" val="20002"/>
                    </a:ext>
                  </a:extLst>
                </a:gridCol>
                <a:gridCol w="888063">
                  <a:extLst>
                    <a:ext uri="{9D8B030D-6E8A-4147-A177-3AD203B41FA5}">
                      <a16:colId xmlns:a16="http://schemas.microsoft.com/office/drawing/2014/main" val="20003"/>
                    </a:ext>
                  </a:extLst>
                </a:gridCol>
                <a:gridCol w="1044399">
                  <a:extLst>
                    <a:ext uri="{9D8B030D-6E8A-4147-A177-3AD203B41FA5}">
                      <a16:colId xmlns:a16="http://schemas.microsoft.com/office/drawing/2014/main" val="20004"/>
                    </a:ext>
                  </a:extLst>
                </a:gridCol>
              </a:tblGrid>
              <a:tr h="501197">
                <a:tc>
                  <a:txBody>
                    <a:bodyPr/>
                    <a:lstStyle/>
                    <a:p>
                      <a:pPr algn="ctr"/>
                      <a:r>
                        <a:rPr lang="en-US" sz="1200" dirty="0">
                          <a:solidFill>
                            <a:schemeClr val="bg1"/>
                          </a:solidFill>
                        </a:rPr>
                        <a:t>Lead</a:t>
                      </a:r>
                      <a:r>
                        <a:rPr lang="en-US" sz="1200" baseline="0" dirty="0">
                          <a:solidFill>
                            <a:schemeClr val="bg1"/>
                          </a:solidFill>
                        </a:rPr>
                        <a:t> ID</a:t>
                      </a:r>
                      <a:endParaRPr lang="en-US" sz="1200" dirty="0">
                        <a:solidFill>
                          <a:schemeClr val="bg1"/>
                        </a:solidFill>
                      </a:endParaRPr>
                    </a:p>
                  </a:txBody>
                  <a:tcPr marL="124347" marR="124347" marT="46630" marB="46630" anchor="ctr"/>
                </a:tc>
                <a:tc>
                  <a:txBody>
                    <a:bodyPr/>
                    <a:lstStyle/>
                    <a:p>
                      <a:pPr algn="ctr"/>
                      <a:r>
                        <a:rPr lang="en-US" sz="1200" dirty="0">
                          <a:solidFill>
                            <a:schemeClr val="bg1"/>
                          </a:solidFill>
                        </a:rPr>
                        <a:t>Channel</a:t>
                      </a:r>
                    </a:p>
                  </a:txBody>
                  <a:tcPr marL="124347" marR="124347" marT="46630" marB="46630" anchor="ctr"/>
                </a:tc>
                <a:tc>
                  <a:txBody>
                    <a:bodyPr/>
                    <a:lstStyle/>
                    <a:p>
                      <a:pPr algn="ctr"/>
                      <a:r>
                        <a:rPr lang="en-US" sz="1200" dirty="0">
                          <a:solidFill>
                            <a:schemeClr val="bg1"/>
                          </a:solidFill>
                        </a:rPr>
                        <a:t>Day of week</a:t>
                      </a:r>
                    </a:p>
                  </a:txBody>
                  <a:tcPr marL="124347" marR="124347" marT="46630" marB="46630" anchor="ctr"/>
                </a:tc>
                <a:tc>
                  <a:txBody>
                    <a:bodyPr/>
                    <a:lstStyle/>
                    <a:p>
                      <a:pPr algn="ctr"/>
                      <a:r>
                        <a:rPr lang="en-US" sz="1200" dirty="0">
                          <a:solidFill>
                            <a:schemeClr val="bg1"/>
                          </a:solidFill>
                        </a:rPr>
                        <a:t>Time</a:t>
                      </a:r>
                      <a:r>
                        <a:rPr lang="en-US" sz="1200" baseline="0" dirty="0">
                          <a:solidFill>
                            <a:schemeClr val="bg1"/>
                          </a:solidFill>
                        </a:rPr>
                        <a:t> of day</a:t>
                      </a:r>
                      <a:endParaRPr lang="en-US" sz="1200" dirty="0">
                        <a:solidFill>
                          <a:schemeClr val="bg1"/>
                        </a:solidFill>
                      </a:endParaRPr>
                    </a:p>
                  </a:txBody>
                  <a:tcPr marL="124347" marR="124347" marT="46630" marB="46630" anchor="ctr"/>
                </a:tc>
                <a:tc>
                  <a:txBody>
                    <a:bodyPr/>
                    <a:lstStyle/>
                    <a:p>
                      <a:pPr algn="ctr"/>
                      <a:r>
                        <a:rPr lang="en-US" sz="1200" dirty="0">
                          <a:solidFill>
                            <a:schemeClr val="bg1"/>
                          </a:solidFill>
                        </a:rPr>
                        <a:t>Predicted Conv. Rate</a:t>
                      </a:r>
                    </a:p>
                  </a:txBody>
                  <a:tcPr marL="124347" marR="124347" marT="46630" marB="46630" anchor="ctr"/>
                </a:tc>
                <a:extLst>
                  <a:ext uri="{0D108BD9-81ED-4DB2-BD59-A6C34878D82A}">
                    <a16:rowId xmlns:a16="http://schemas.microsoft.com/office/drawing/2014/main" val="10000"/>
                  </a:ext>
                </a:extLst>
              </a:tr>
              <a:tr h="464783">
                <a:tc>
                  <a:txBody>
                    <a:bodyPr/>
                    <a:lstStyle/>
                    <a:p>
                      <a:pPr algn="ctr"/>
                      <a:r>
                        <a:rPr lang="en-US" sz="1000" b="1" dirty="0"/>
                        <a:t>A</a:t>
                      </a:r>
                    </a:p>
                  </a:txBody>
                  <a:tcPr marL="124347" marR="124347" marT="46630" marB="46630" anchor="ctr"/>
                </a:tc>
                <a:tc>
                  <a:txBody>
                    <a:bodyPr/>
                    <a:lstStyle/>
                    <a:p>
                      <a:pPr algn="ctr"/>
                      <a:r>
                        <a:rPr lang="en-US" sz="1000" b="1" dirty="0"/>
                        <a:t>Email</a:t>
                      </a:r>
                    </a:p>
                  </a:txBody>
                  <a:tcPr marL="124347" marR="124347" marT="46630" marB="46630" anchor="ctr"/>
                </a:tc>
                <a:tc>
                  <a:txBody>
                    <a:bodyPr/>
                    <a:lstStyle/>
                    <a:p>
                      <a:pPr algn="ctr"/>
                      <a:r>
                        <a:rPr lang="en-US" sz="1000" b="1" dirty="0"/>
                        <a:t>Monday</a:t>
                      </a:r>
                    </a:p>
                  </a:txBody>
                  <a:tcPr marL="124347" marR="124347" marT="46630" marB="46630" anchor="ctr"/>
                </a:tc>
                <a:tc>
                  <a:txBody>
                    <a:bodyPr/>
                    <a:lstStyle/>
                    <a:p>
                      <a:pPr algn="ctr"/>
                      <a:r>
                        <a:rPr lang="en-US" sz="1000" b="1" dirty="0"/>
                        <a:t>Afternoon</a:t>
                      </a:r>
                    </a:p>
                  </a:txBody>
                  <a:tcPr marL="124347" marR="124347" marT="46630" marB="46630" anchor="ctr"/>
                </a:tc>
                <a:tc>
                  <a:txBody>
                    <a:bodyPr/>
                    <a:lstStyle/>
                    <a:p>
                      <a:pPr algn="ctr"/>
                      <a:r>
                        <a:rPr lang="en-US" sz="1000" b="1" dirty="0"/>
                        <a:t>0.95</a:t>
                      </a:r>
                    </a:p>
                  </a:txBody>
                  <a:tcPr marL="124347" marR="124347" marT="46630" marB="46630" anchor="ctr"/>
                </a:tc>
                <a:extLst>
                  <a:ext uri="{0D108BD9-81ED-4DB2-BD59-A6C34878D82A}">
                    <a16:rowId xmlns:a16="http://schemas.microsoft.com/office/drawing/2014/main" val="10001"/>
                  </a:ext>
                </a:extLst>
              </a:tr>
              <a:tr h="354234">
                <a:tc>
                  <a:txBody>
                    <a:bodyPr/>
                    <a:lstStyle/>
                    <a:p>
                      <a:pPr algn="ctr"/>
                      <a:r>
                        <a:rPr lang="en-US" sz="1000" b="1" dirty="0"/>
                        <a:t>B</a:t>
                      </a:r>
                    </a:p>
                  </a:txBody>
                  <a:tcPr marL="124347" marR="124347" marT="46630" marB="46630" anchor="ctr"/>
                </a:tc>
                <a:tc>
                  <a:txBody>
                    <a:bodyPr/>
                    <a:lstStyle/>
                    <a:p>
                      <a:pPr algn="ctr"/>
                      <a:r>
                        <a:rPr lang="en-US" sz="1000" b="1" dirty="0"/>
                        <a:t>Cold Calling</a:t>
                      </a:r>
                    </a:p>
                  </a:txBody>
                  <a:tcPr marL="124347" marR="124347" marT="46630" marB="46630" anchor="ctr"/>
                </a:tc>
                <a:tc>
                  <a:txBody>
                    <a:bodyPr/>
                    <a:lstStyle/>
                    <a:p>
                      <a:pPr algn="ctr"/>
                      <a:r>
                        <a:rPr lang="en-US" sz="1000" b="1" dirty="0"/>
                        <a:t>Monday</a:t>
                      </a:r>
                    </a:p>
                  </a:txBody>
                  <a:tcPr marL="124347" marR="124347" marT="46630" marB="46630" anchor="ctr"/>
                </a:tc>
                <a:tc>
                  <a:txBody>
                    <a:bodyPr/>
                    <a:lstStyle/>
                    <a:p>
                      <a:pPr algn="ctr"/>
                      <a:r>
                        <a:rPr lang="en-US" sz="1000" b="1" dirty="0"/>
                        <a:t>Morning</a:t>
                      </a:r>
                    </a:p>
                  </a:txBody>
                  <a:tcPr marL="124347" marR="124347" marT="46630" marB="46630" anchor="ctr"/>
                </a:tc>
                <a:tc>
                  <a:txBody>
                    <a:bodyPr/>
                    <a:lstStyle/>
                    <a:p>
                      <a:pPr algn="ctr"/>
                      <a:r>
                        <a:rPr lang="en-US" sz="1000" b="1" dirty="0"/>
                        <a:t>0.89</a:t>
                      </a:r>
                    </a:p>
                  </a:txBody>
                  <a:tcPr marL="124347" marR="124347" marT="46630" marB="46630" anchor="ctr"/>
                </a:tc>
                <a:extLst>
                  <a:ext uri="{0D108BD9-81ED-4DB2-BD59-A6C34878D82A}">
                    <a16:rowId xmlns:a16="http://schemas.microsoft.com/office/drawing/2014/main" val="10002"/>
                  </a:ext>
                </a:extLst>
              </a:tr>
              <a:tr h="354234">
                <a:tc>
                  <a:txBody>
                    <a:bodyPr/>
                    <a:lstStyle/>
                    <a:p>
                      <a:pPr algn="ctr"/>
                      <a:r>
                        <a:rPr lang="en-US" sz="1000" b="1" dirty="0"/>
                        <a:t>C</a:t>
                      </a:r>
                    </a:p>
                  </a:txBody>
                  <a:tcPr marL="124347" marR="124347" marT="46630" marB="46630" anchor="ctr"/>
                </a:tc>
                <a:tc>
                  <a:txBody>
                    <a:bodyPr/>
                    <a:lstStyle/>
                    <a:p>
                      <a:pPr algn="ctr"/>
                      <a:r>
                        <a:rPr lang="en-US" sz="1000" b="1" dirty="0"/>
                        <a:t>SMS</a:t>
                      </a:r>
                    </a:p>
                  </a:txBody>
                  <a:tcPr marL="124347" marR="124347" marT="46630" marB="46630" anchor="ctr"/>
                </a:tc>
                <a:tc>
                  <a:txBody>
                    <a:bodyPr/>
                    <a:lstStyle/>
                    <a:p>
                      <a:pPr algn="ctr"/>
                      <a:r>
                        <a:rPr lang="en-US" sz="1000" b="1" dirty="0"/>
                        <a:t>Tuesday</a:t>
                      </a:r>
                    </a:p>
                  </a:txBody>
                  <a:tcPr marL="124347" marR="124347" marT="46630" marB="46630" anchor="ctr"/>
                </a:tc>
                <a:tc>
                  <a:txBody>
                    <a:bodyPr/>
                    <a:lstStyle/>
                    <a:p>
                      <a:pPr algn="ctr"/>
                      <a:r>
                        <a:rPr lang="en-US" sz="1000" b="1" dirty="0"/>
                        <a:t>Evening</a:t>
                      </a:r>
                    </a:p>
                  </a:txBody>
                  <a:tcPr marL="124347" marR="124347" marT="46630" marB="46630" anchor="ctr"/>
                </a:tc>
                <a:tc>
                  <a:txBody>
                    <a:bodyPr/>
                    <a:lstStyle/>
                    <a:p>
                      <a:pPr algn="ctr"/>
                      <a:r>
                        <a:rPr lang="en-US" sz="1000" b="1" dirty="0"/>
                        <a:t>0.82</a:t>
                      </a:r>
                    </a:p>
                  </a:txBody>
                  <a:tcPr marL="124347" marR="124347" marT="46630" marB="46630" anchor="ctr"/>
                </a:tc>
                <a:extLst>
                  <a:ext uri="{0D108BD9-81ED-4DB2-BD59-A6C34878D82A}">
                    <a16:rowId xmlns:a16="http://schemas.microsoft.com/office/drawing/2014/main" val="10003"/>
                  </a:ext>
                </a:extLst>
              </a:tr>
              <a:tr h="354234">
                <a:tc>
                  <a:txBody>
                    <a:bodyPr/>
                    <a:lstStyle/>
                    <a:p>
                      <a:pPr algn="ctr"/>
                      <a:r>
                        <a:rPr lang="en-US" sz="1000" b="1" dirty="0"/>
                        <a:t>D</a:t>
                      </a:r>
                    </a:p>
                  </a:txBody>
                  <a:tcPr marL="124347" marR="124347" marT="46630" marB="46630" anchor="ctr"/>
                </a:tc>
                <a:tc>
                  <a:txBody>
                    <a:bodyPr/>
                    <a:lstStyle/>
                    <a:p>
                      <a:pPr algn="ctr"/>
                      <a:r>
                        <a:rPr lang="en-US" sz="1000" b="1" dirty="0"/>
                        <a:t>Email</a:t>
                      </a:r>
                    </a:p>
                  </a:txBody>
                  <a:tcPr marL="124347" marR="124347" marT="46630" marB="46630" anchor="ctr"/>
                </a:tc>
                <a:tc>
                  <a:txBody>
                    <a:bodyPr/>
                    <a:lstStyle/>
                    <a:p>
                      <a:pPr algn="ctr"/>
                      <a:r>
                        <a:rPr lang="en-US" sz="1000" b="1" dirty="0"/>
                        <a:t>Friday</a:t>
                      </a:r>
                    </a:p>
                  </a:txBody>
                  <a:tcPr marL="124347" marR="124347" marT="46630" marB="46630" anchor="ctr"/>
                </a:tc>
                <a:tc>
                  <a:txBody>
                    <a:bodyPr/>
                    <a:lstStyle/>
                    <a:p>
                      <a:pPr algn="ctr"/>
                      <a:r>
                        <a:rPr lang="en-US" sz="1000" b="1" dirty="0"/>
                        <a:t>Afternoon</a:t>
                      </a:r>
                    </a:p>
                  </a:txBody>
                  <a:tcPr marL="124347" marR="124347" marT="46630" marB="46630" anchor="ctr"/>
                </a:tc>
                <a:tc>
                  <a:txBody>
                    <a:bodyPr/>
                    <a:lstStyle/>
                    <a:p>
                      <a:pPr algn="ctr"/>
                      <a:r>
                        <a:rPr lang="en-US" sz="1000" b="1" dirty="0"/>
                        <a:t>0.81</a:t>
                      </a:r>
                    </a:p>
                  </a:txBody>
                  <a:tcPr marL="124347" marR="124347" marT="46630" marB="46630" anchor="ctr"/>
                </a:tc>
                <a:extLst>
                  <a:ext uri="{0D108BD9-81ED-4DB2-BD59-A6C34878D82A}">
                    <a16:rowId xmlns:a16="http://schemas.microsoft.com/office/drawing/2014/main" val="10004"/>
                  </a:ext>
                </a:extLst>
              </a:tr>
            </a:tbl>
          </a:graphicData>
        </a:graphic>
      </p:graphicFrame>
      <p:sp>
        <p:nvSpPr>
          <p:cNvPr id="106" name="Double Bracket 105"/>
          <p:cNvSpPr/>
          <p:nvPr/>
        </p:nvSpPr>
        <p:spPr>
          <a:xfrm rot="20897032">
            <a:off x="8371963" y="3779375"/>
            <a:ext cx="2362716" cy="381137"/>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428" b="1">
                <a:solidFill>
                  <a:schemeClr val="accent1"/>
                </a:solidFill>
              </a:rPr>
              <a:t>Illustrative Output</a:t>
            </a:r>
          </a:p>
        </p:txBody>
      </p:sp>
      <p:grpSp>
        <p:nvGrpSpPr>
          <p:cNvPr id="4" name="Group 3"/>
          <p:cNvGrpSpPr/>
          <p:nvPr/>
        </p:nvGrpSpPr>
        <p:grpSpPr>
          <a:xfrm>
            <a:off x="4327648" y="3104105"/>
            <a:ext cx="2028755" cy="2168987"/>
            <a:chOff x="4242313" y="3043516"/>
            <a:chExt cx="1989156" cy="2126651"/>
          </a:xfrm>
        </p:grpSpPr>
        <p:grpSp>
          <p:nvGrpSpPr>
            <p:cNvPr id="111" name="Group 110"/>
            <p:cNvGrpSpPr>
              <a:grpSpLocks noChangeAspect="1"/>
            </p:cNvGrpSpPr>
            <p:nvPr/>
          </p:nvGrpSpPr>
          <p:grpSpPr>
            <a:xfrm>
              <a:off x="4242313" y="3043516"/>
              <a:ext cx="1363212" cy="1554480"/>
              <a:chOff x="1200398" y="3323768"/>
              <a:chExt cx="752519" cy="858103"/>
            </a:xfrm>
          </p:grpSpPr>
          <p:pic>
            <p:nvPicPr>
              <p:cNvPr id="113" name="Picture 112"/>
              <p:cNvPicPr>
                <a:picLocks noChangeAspect="1"/>
              </p:cNvPicPr>
              <p:nvPr/>
            </p:nvPicPr>
            <p:blipFill rotWithShape="1">
              <a:blip r:embed="rId3">
                <a:extLst>
                  <a:ext uri="{BEBA8EAE-BF5A-486C-A8C5-ECC9F3942E4B}">
                    <a14:imgProps xmlns:a14="http://schemas.microsoft.com/office/drawing/2010/main">
                      <a14:imgLayer r:embed="rId4">
                        <a14:imgEffect>
                          <a14:backgroundRemoval t="0" b="100000" l="0" r="32806"/>
                        </a14:imgEffect>
                      </a14:imgLayer>
                    </a14:imgProps>
                  </a:ext>
                </a:extLst>
              </a:blip>
              <a:srcRect r="80213" b="35318"/>
              <a:stretch/>
            </p:blipFill>
            <p:spPr>
              <a:xfrm>
                <a:off x="1200398" y="3323768"/>
                <a:ext cx="549018" cy="524923"/>
              </a:xfrm>
              <a:prstGeom prst="rect">
                <a:avLst/>
              </a:prstGeom>
            </p:spPr>
          </p:pic>
          <p:pic>
            <p:nvPicPr>
              <p:cNvPr id="114" name="Picture 113"/>
              <p:cNvPicPr>
                <a:picLocks noChangeAspect="1"/>
              </p:cNvPicPr>
              <p:nvPr/>
            </p:nvPicPr>
            <p:blipFill rotWithShape="1">
              <a:blip r:embed="rId3">
                <a:extLst>
                  <a:ext uri="{BEBA8EAE-BF5A-486C-A8C5-ECC9F3942E4B}">
                    <a14:imgProps xmlns:a14="http://schemas.microsoft.com/office/drawing/2010/main">
                      <a14:imgLayer r:embed="rId4">
                        <a14:imgEffect>
                          <a14:backgroundRemoval t="0" b="100000" l="0" r="32806"/>
                        </a14:imgEffect>
                      </a14:imgLayer>
                    </a14:imgProps>
                  </a:ext>
                </a:extLst>
              </a:blip>
              <a:srcRect r="80213" b="35318"/>
              <a:stretch/>
            </p:blipFill>
            <p:spPr>
              <a:xfrm>
                <a:off x="1403899" y="3656948"/>
                <a:ext cx="549018" cy="524923"/>
              </a:xfrm>
              <a:prstGeom prst="rect">
                <a:avLst/>
              </a:prstGeom>
            </p:spPr>
          </p:pic>
        </p:grpSp>
        <p:sp>
          <p:nvSpPr>
            <p:cNvPr id="129" name="TextBox 128"/>
            <p:cNvSpPr txBox="1"/>
            <p:nvPr/>
          </p:nvSpPr>
          <p:spPr>
            <a:xfrm>
              <a:off x="4522952" y="4512679"/>
              <a:ext cx="1708517" cy="657488"/>
            </a:xfrm>
            <a:prstGeom prst="rect">
              <a:avLst/>
            </a:prstGeom>
            <a:noFill/>
          </p:spPr>
          <p:txBody>
            <a:bodyPr wrap="square" rtlCol="0">
              <a:spAutoFit/>
            </a:bodyPr>
            <a:lstStyle/>
            <a:p>
              <a:pPr algn="ctr"/>
              <a:r>
                <a:rPr lang="en-US" sz="1224" b="1"/>
                <a:t>Champion Model selection based on AUC</a:t>
              </a:r>
            </a:p>
          </p:txBody>
        </p:sp>
      </p:grpSp>
      <p:sp>
        <p:nvSpPr>
          <p:cNvPr id="92" name="Chevron 91"/>
          <p:cNvSpPr/>
          <p:nvPr/>
        </p:nvSpPr>
        <p:spPr>
          <a:xfrm>
            <a:off x="264728" y="1926170"/>
            <a:ext cx="11652752" cy="374560"/>
          </a:xfrm>
          <a:prstGeom prst="chevron">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solidFill>
                <a:schemeClr val="tx1"/>
              </a:solidFill>
            </a:endParaRPr>
          </a:p>
        </p:txBody>
      </p:sp>
      <p:sp>
        <p:nvSpPr>
          <p:cNvPr id="93" name="TextBox 92"/>
          <p:cNvSpPr txBox="1"/>
          <p:nvPr/>
        </p:nvSpPr>
        <p:spPr>
          <a:xfrm>
            <a:off x="2377797" y="1827946"/>
            <a:ext cx="2320643" cy="606488"/>
          </a:xfrm>
          <a:prstGeom prst="rect">
            <a:avLst/>
          </a:prstGeom>
          <a:solidFill>
            <a:schemeClr val="bg1"/>
          </a:solidFill>
        </p:spPr>
        <p:txBody>
          <a:bodyPr wrap="square" rtlCol="0">
            <a:spAutoFit/>
          </a:bodyPr>
          <a:lstStyle/>
          <a:p>
            <a:pPr algn="ctr"/>
            <a:r>
              <a:rPr lang="en-US" sz="1632" b="1"/>
              <a:t>Evaluation &amp; Champion Model Selection</a:t>
            </a:r>
          </a:p>
        </p:txBody>
      </p:sp>
      <p:sp>
        <p:nvSpPr>
          <p:cNvPr id="94" name="TextBox 93"/>
          <p:cNvSpPr txBox="1"/>
          <p:nvPr/>
        </p:nvSpPr>
        <p:spPr>
          <a:xfrm>
            <a:off x="8760279" y="1827462"/>
            <a:ext cx="1879189" cy="606488"/>
          </a:xfrm>
          <a:prstGeom prst="rect">
            <a:avLst/>
          </a:prstGeom>
          <a:solidFill>
            <a:schemeClr val="bg1"/>
          </a:solidFill>
        </p:spPr>
        <p:txBody>
          <a:bodyPr wrap="square" rtlCol="0">
            <a:spAutoFit/>
          </a:bodyPr>
          <a:lstStyle/>
          <a:p>
            <a:pPr algn="ctr"/>
            <a:r>
              <a:rPr lang="en-US" sz="1632" b="1"/>
              <a:t>Scoring for Recommendations</a:t>
            </a:r>
          </a:p>
        </p:txBody>
      </p:sp>
      <p:sp>
        <p:nvSpPr>
          <p:cNvPr id="61" name="TextBox 60"/>
          <p:cNvSpPr txBox="1"/>
          <p:nvPr/>
        </p:nvSpPr>
        <p:spPr>
          <a:xfrm>
            <a:off x="631497" y="4789034"/>
            <a:ext cx="3343192" cy="670577"/>
          </a:xfrm>
          <a:prstGeom prst="rect">
            <a:avLst/>
          </a:prstGeom>
          <a:noFill/>
        </p:spPr>
        <p:txBody>
          <a:bodyPr wrap="square" rtlCol="0">
            <a:spAutoFit/>
          </a:bodyPr>
          <a:lstStyle/>
          <a:p>
            <a:pPr algn="ctr"/>
            <a:r>
              <a:rPr lang="en-US" sz="1224"/>
              <a:t>Performance metrics like AUC and Accuracy are used to compare the performance of the Model</a:t>
            </a:r>
          </a:p>
        </p:txBody>
      </p:sp>
      <p:grpSp>
        <p:nvGrpSpPr>
          <p:cNvPr id="81" name="Group 80"/>
          <p:cNvGrpSpPr>
            <a:grpSpLocks noChangeAspect="1"/>
          </p:cNvGrpSpPr>
          <p:nvPr/>
        </p:nvGrpSpPr>
        <p:grpSpPr>
          <a:xfrm>
            <a:off x="1184014" y="3238638"/>
            <a:ext cx="2237199" cy="1580134"/>
            <a:chOff x="3785947" y="2888685"/>
            <a:chExt cx="1163285" cy="821628"/>
          </a:xfrm>
        </p:grpSpPr>
        <p:sp>
          <p:nvSpPr>
            <p:cNvPr id="82" name="Isosceles Triangle 81"/>
            <p:cNvSpPr/>
            <p:nvPr/>
          </p:nvSpPr>
          <p:spPr>
            <a:xfrm>
              <a:off x="4257346" y="3540946"/>
              <a:ext cx="188490" cy="169367"/>
            </a:xfrm>
            <a:prstGeom prst="triangle">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83" name="Rectangle 82"/>
            <p:cNvSpPr/>
            <p:nvPr/>
          </p:nvSpPr>
          <p:spPr>
            <a:xfrm rot="240000">
              <a:off x="3785947" y="3468371"/>
              <a:ext cx="1131288" cy="71081"/>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84" name="Freeform 83"/>
            <p:cNvSpPr/>
            <p:nvPr/>
          </p:nvSpPr>
          <p:spPr>
            <a:xfrm rot="240000">
              <a:off x="4465187" y="3290649"/>
              <a:ext cx="451373" cy="188958"/>
            </a:xfrm>
            <a:custGeom>
              <a:avLst/>
              <a:gdLst>
                <a:gd name="connsiteX0" fmla="*/ 0 w 1946391"/>
                <a:gd name="connsiteY0" fmla="*/ 151140 h 906819"/>
                <a:gd name="connsiteX1" fmla="*/ 151140 w 1946391"/>
                <a:gd name="connsiteY1" fmla="*/ 0 h 906819"/>
                <a:gd name="connsiteX2" fmla="*/ 1795251 w 1946391"/>
                <a:gd name="connsiteY2" fmla="*/ 0 h 906819"/>
                <a:gd name="connsiteX3" fmla="*/ 1946391 w 1946391"/>
                <a:gd name="connsiteY3" fmla="*/ 151140 h 906819"/>
                <a:gd name="connsiteX4" fmla="*/ 1946391 w 1946391"/>
                <a:gd name="connsiteY4" fmla="*/ 755679 h 906819"/>
                <a:gd name="connsiteX5" fmla="*/ 1795251 w 1946391"/>
                <a:gd name="connsiteY5" fmla="*/ 906819 h 906819"/>
                <a:gd name="connsiteX6" fmla="*/ 151140 w 1946391"/>
                <a:gd name="connsiteY6" fmla="*/ 906819 h 906819"/>
                <a:gd name="connsiteX7" fmla="*/ 0 w 1946391"/>
                <a:gd name="connsiteY7" fmla="*/ 755679 h 906819"/>
                <a:gd name="connsiteX8" fmla="*/ 0 w 1946391"/>
                <a:gd name="connsiteY8" fmla="*/ 151140 h 90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6391" h="906819">
                  <a:moveTo>
                    <a:pt x="0" y="151140"/>
                  </a:moveTo>
                  <a:cubicBezTo>
                    <a:pt x="0" y="67668"/>
                    <a:pt x="67668" y="0"/>
                    <a:pt x="151140" y="0"/>
                  </a:cubicBezTo>
                  <a:lnTo>
                    <a:pt x="1795251" y="0"/>
                  </a:lnTo>
                  <a:cubicBezTo>
                    <a:pt x="1878723" y="0"/>
                    <a:pt x="1946391" y="67668"/>
                    <a:pt x="1946391" y="151140"/>
                  </a:cubicBezTo>
                  <a:lnTo>
                    <a:pt x="1946391" y="755679"/>
                  </a:lnTo>
                  <a:cubicBezTo>
                    <a:pt x="1946391" y="839151"/>
                    <a:pt x="1878723" y="906819"/>
                    <a:pt x="1795251" y="906819"/>
                  </a:cubicBezTo>
                  <a:lnTo>
                    <a:pt x="151140" y="906819"/>
                  </a:lnTo>
                  <a:cubicBezTo>
                    <a:pt x="67668" y="906819"/>
                    <a:pt x="0" y="839151"/>
                    <a:pt x="0" y="755679"/>
                  </a:cubicBezTo>
                  <a:lnTo>
                    <a:pt x="0" y="15114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8925" tIns="188924" rIns="188924" bIns="188925" numCol="1" spcCol="1270" anchor="ctr" anchorCtr="0">
              <a:noAutofit/>
            </a:bodyPr>
            <a:lstStyle/>
            <a:p>
              <a:pPr algn="ctr" defTabSz="1677379">
                <a:lnSpc>
                  <a:spcPct val="90000"/>
                </a:lnSpc>
                <a:spcBef>
                  <a:spcPct val="0"/>
                </a:spcBef>
                <a:spcAft>
                  <a:spcPct val="35000"/>
                </a:spcAft>
              </a:pPr>
              <a:endParaRPr lang="en-US" sz="3774"/>
            </a:p>
          </p:txBody>
        </p:sp>
        <p:sp>
          <p:nvSpPr>
            <p:cNvPr id="85" name="Freeform 84"/>
            <p:cNvSpPr/>
            <p:nvPr/>
          </p:nvSpPr>
          <p:spPr>
            <a:xfrm rot="240000">
              <a:off x="4481523" y="3087409"/>
              <a:ext cx="451373" cy="188958"/>
            </a:xfrm>
            <a:custGeom>
              <a:avLst/>
              <a:gdLst>
                <a:gd name="connsiteX0" fmla="*/ 0 w 1946391"/>
                <a:gd name="connsiteY0" fmla="*/ 151140 h 906819"/>
                <a:gd name="connsiteX1" fmla="*/ 151140 w 1946391"/>
                <a:gd name="connsiteY1" fmla="*/ 0 h 906819"/>
                <a:gd name="connsiteX2" fmla="*/ 1795251 w 1946391"/>
                <a:gd name="connsiteY2" fmla="*/ 0 h 906819"/>
                <a:gd name="connsiteX3" fmla="*/ 1946391 w 1946391"/>
                <a:gd name="connsiteY3" fmla="*/ 151140 h 906819"/>
                <a:gd name="connsiteX4" fmla="*/ 1946391 w 1946391"/>
                <a:gd name="connsiteY4" fmla="*/ 755679 h 906819"/>
                <a:gd name="connsiteX5" fmla="*/ 1795251 w 1946391"/>
                <a:gd name="connsiteY5" fmla="*/ 906819 h 906819"/>
                <a:gd name="connsiteX6" fmla="*/ 151140 w 1946391"/>
                <a:gd name="connsiteY6" fmla="*/ 906819 h 906819"/>
                <a:gd name="connsiteX7" fmla="*/ 0 w 1946391"/>
                <a:gd name="connsiteY7" fmla="*/ 755679 h 906819"/>
                <a:gd name="connsiteX8" fmla="*/ 0 w 1946391"/>
                <a:gd name="connsiteY8" fmla="*/ 151140 h 90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6391" h="906819">
                  <a:moveTo>
                    <a:pt x="0" y="151140"/>
                  </a:moveTo>
                  <a:cubicBezTo>
                    <a:pt x="0" y="67668"/>
                    <a:pt x="67668" y="0"/>
                    <a:pt x="151140" y="0"/>
                  </a:cubicBezTo>
                  <a:lnTo>
                    <a:pt x="1795251" y="0"/>
                  </a:lnTo>
                  <a:cubicBezTo>
                    <a:pt x="1878723" y="0"/>
                    <a:pt x="1946391" y="67668"/>
                    <a:pt x="1946391" y="151140"/>
                  </a:cubicBezTo>
                  <a:lnTo>
                    <a:pt x="1946391" y="755679"/>
                  </a:lnTo>
                  <a:cubicBezTo>
                    <a:pt x="1946391" y="839151"/>
                    <a:pt x="1878723" y="906819"/>
                    <a:pt x="1795251" y="906819"/>
                  </a:cubicBezTo>
                  <a:lnTo>
                    <a:pt x="151140" y="906819"/>
                  </a:lnTo>
                  <a:cubicBezTo>
                    <a:pt x="67668" y="906819"/>
                    <a:pt x="0" y="839151"/>
                    <a:pt x="0" y="755679"/>
                  </a:cubicBezTo>
                  <a:lnTo>
                    <a:pt x="0" y="15114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8925" tIns="188924" rIns="188924" bIns="188925" numCol="1" spcCol="1270" anchor="ctr" anchorCtr="0">
              <a:noAutofit/>
            </a:bodyPr>
            <a:lstStyle/>
            <a:p>
              <a:pPr algn="ctr" defTabSz="1677379">
                <a:lnSpc>
                  <a:spcPct val="90000"/>
                </a:lnSpc>
                <a:spcBef>
                  <a:spcPct val="0"/>
                </a:spcBef>
                <a:spcAft>
                  <a:spcPct val="35000"/>
                </a:spcAft>
              </a:pPr>
              <a:endParaRPr lang="en-US" sz="3774"/>
            </a:p>
          </p:txBody>
        </p:sp>
        <p:sp>
          <p:nvSpPr>
            <p:cNvPr id="86" name="Freeform 85"/>
            <p:cNvSpPr/>
            <p:nvPr/>
          </p:nvSpPr>
          <p:spPr>
            <a:xfrm rot="240000">
              <a:off x="4497859" y="2888685"/>
              <a:ext cx="451373" cy="188958"/>
            </a:xfrm>
            <a:custGeom>
              <a:avLst/>
              <a:gdLst>
                <a:gd name="connsiteX0" fmla="*/ 0 w 1946391"/>
                <a:gd name="connsiteY0" fmla="*/ 151140 h 906819"/>
                <a:gd name="connsiteX1" fmla="*/ 151140 w 1946391"/>
                <a:gd name="connsiteY1" fmla="*/ 0 h 906819"/>
                <a:gd name="connsiteX2" fmla="*/ 1795251 w 1946391"/>
                <a:gd name="connsiteY2" fmla="*/ 0 h 906819"/>
                <a:gd name="connsiteX3" fmla="*/ 1946391 w 1946391"/>
                <a:gd name="connsiteY3" fmla="*/ 151140 h 906819"/>
                <a:gd name="connsiteX4" fmla="*/ 1946391 w 1946391"/>
                <a:gd name="connsiteY4" fmla="*/ 755679 h 906819"/>
                <a:gd name="connsiteX5" fmla="*/ 1795251 w 1946391"/>
                <a:gd name="connsiteY5" fmla="*/ 906819 h 906819"/>
                <a:gd name="connsiteX6" fmla="*/ 151140 w 1946391"/>
                <a:gd name="connsiteY6" fmla="*/ 906819 h 906819"/>
                <a:gd name="connsiteX7" fmla="*/ 0 w 1946391"/>
                <a:gd name="connsiteY7" fmla="*/ 755679 h 906819"/>
                <a:gd name="connsiteX8" fmla="*/ 0 w 1946391"/>
                <a:gd name="connsiteY8" fmla="*/ 151140 h 90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6391" h="906819">
                  <a:moveTo>
                    <a:pt x="0" y="151140"/>
                  </a:moveTo>
                  <a:cubicBezTo>
                    <a:pt x="0" y="67668"/>
                    <a:pt x="67668" y="0"/>
                    <a:pt x="151140" y="0"/>
                  </a:cubicBezTo>
                  <a:lnTo>
                    <a:pt x="1795251" y="0"/>
                  </a:lnTo>
                  <a:cubicBezTo>
                    <a:pt x="1878723" y="0"/>
                    <a:pt x="1946391" y="67668"/>
                    <a:pt x="1946391" y="151140"/>
                  </a:cubicBezTo>
                  <a:lnTo>
                    <a:pt x="1946391" y="755679"/>
                  </a:lnTo>
                  <a:cubicBezTo>
                    <a:pt x="1946391" y="839151"/>
                    <a:pt x="1878723" y="906819"/>
                    <a:pt x="1795251" y="906819"/>
                  </a:cubicBezTo>
                  <a:lnTo>
                    <a:pt x="151140" y="906819"/>
                  </a:lnTo>
                  <a:cubicBezTo>
                    <a:pt x="67668" y="906819"/>
                    <a:pt x="0" y="839151"/>
                    <a:pt x="0" y="755679"/>
                  </a:cubicBezTo>
                  <a:lnTo>
                    <a:pt x="0" y="15114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8925" tIns="188924" rIns="188924" bIns="188925" numCol="1" spcCol="1270" anchor="ctr" anchorCtr="0">
              <a:noAutofit/>
            </a:bodyPr>
            <a:lstStyle/>
            <a:p>
              <a:pPr algn="ctr" defTabSz="1677379">
                <a:lnSpc>
                  <a:spcPct val="90000"/>
                </a:lnSpc>
                <a:spcBef>
                  <a:spcPct val="0"/>
                </a:spcBef>
                <a:spcAft>
                  <a:spcPct val="35000"/>
                </a:spcAft>
              </a:pPr>
              <a:endParaRPr lang="en-US" sz="3774"/>
            </a:p>
          </p:txBody>
        </p:sp>
        <p:sp>
          <p:nvSpPr>
            <p:cNvPr id="87" name="Freeform 86"/>
            <p:cNvSpPr/>
            <p:nvPr/>
          </p:nvSpPr>
          <p:spPr>
            <a:xfrm rot="240000">
              <a:off x="3818037" y="3250001"/>
              <a:ext cx="451373" cy="188958"/>
            </a:xfrm>
            <a:custGeom>
              <a:avLst/>
              <a:gdLst>
                <a:gd name="connsiteX0" fmla="*/ 0 w 1946391"/>
                <a:gd name="connsiteY0" fmla="*/ 151140 h 906819"/>
                <a:gd name="connsiteX1" fmla="*/ 151140 w 1946391"/>
                <a:gd name="connsiteY1" fmla="*/ 0 h 906819"/>
                <a:gd name="connsiteX2" fmla="*/ 1795251 w 1946391"/>
                <a:gd name="connsiteY2" fmla="*/ 0 h 906819"/>
                <a:gd name="connsiteX3" fmla="*/ 1946391 w 1946391"/>
                <a:gd name="connsiteY3" fmla="*/ 151140 h 906819"/>
                <a:gd name="connsiteX4" fmla="*/ 1946391 w 1946391"/>
                <a:gd name="connsiteY4" fmla="*/ 755679 h 906819"/>
                <a:gd name="connsiteX5" fmla="*/ 1795251 w 1946391"/>
                <a:gd name="connsiteY5" fmla="*/ 906819 h 906819"/>
                <a:gd name="connsiteX6" fmla="*/ 151140 w 1946391"/>
                <a:gd name="connsiteY6" fmla="*/ 906819 h 906819"/>
                <a:gd name="connsiteX7" fmla="*/ 0 w 1946391"/>
                <a:gd name="connsiteY7" fmla="*/ 755679 h 906819"/>
                <a:gd name="connsiteX8" fmla="*/ 0 w 1946391"/>
                <a:gd name="connsiteY8" fmla="*/ 151140 h 90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6391" h="906819">
                  <a:moveTo>
                    <a:pt x="0" y="151140"/>
                  </a:moveTo>
                  <a:cubicBezTo>
                    <a:pt x="0" y="67668"/>
                    <a:pt x="67668" y="0"/>
                    <a:pt x="151140" y="0"/>
                  </a:cubicBezTo>
                  <a:lnTo>
                    <a:pt x="1795251" y="0"/>
                  </a:lnTo>
                  <a:cubicBezTo>
                    <a:pt x="1878723" y="0"/>
                    <a:pt x="1946391" y="67668"/>
                    <a:pt x="1946391" y="151140"/>
                  </a:cubicBezTo>
                  <a:lnTo>
                    <a:pt x="1946391" y="755679"/>
                  </a:lnTo>
                  <a:cubicBezTo>
                    <a:pt x="1946391" y="839151"/>
                    <a:pt x="1878723" y="906819"/>
                    <a:pt x="1795251" y="906819"/>
                  </a:cubicBezTo>
                  <a:lnTo>
                    <a:pt x="151140" y="906819"/>
                  </a:lnTo>
                  <a:cubicBezTo>
                    <a:pt x="67668" y="906819"/>
                    <a:pt x="0" y="839151"/>
                    <a:pt x="0" y="755679"/>
                  </a:cubicBezTo>
                  <a:lnTo>
                    <a:pt x="0" y="15114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8925" tIns="188924" rIns="188924" bIns="188925" numCol="1" spcCol="1270" anchor="ctr" anchorCtr="0">
              <a:noAutofit/>
            </a:bodyPr>
            <a:lstStyle/>
            <a:p>
              <a:pPr algn="ctr" defTabSz="1677379">
                <a:lnSpc>
                  <a:spcPct val="90000"/>
                </a:lnSpc>
                <a:spcBef>
                  <a:spcPct val="0"/>
                </a:spcBef>
                <a:spcAft>
                  <a:spcPct val="35000"/>
                </a:spcAft>
              </a:pPr>
              <a:endParaRPr lang="en-US" sz="3774"/>
            </a:p>
          </p:txBody>
        </p:sp>
        <p:sp>
          <p:nvSpPr>
            <p:cNvPr id="88" name="Freeform 87"/>
            <p:cNvSpPr/>
            <p:nvPr/>
          </p:nvSpPr>
          <p:spPr>
            <a:xfrm rot="240000">
              <a:off x="3834372" y="3046761"/>
              <a:ext cx="451373" cy="188958"/>
            </a:xfrm>
            <a:custGeom>
              <a:avLst/>
              <a:gdLst>
                <a:gd name="connsiteX0" fmla="*/ 0 w 1946391"/>
                <a:gd name="connsiteY0" fmla="*/ 151140 h 906819"/>
                <a:gd name="connsiteX1" fmla="*/ 151140 w 1946391"/>
                <a:gd name="connsiteY1" fmla="*/ 0 h 906819"/>
                <a:gd name="connsiteX2" fmla="*/ 1795251 w 1946391"/>
                <a:gd name="connsiteY2" fmla="*/ 0 h 906819"/>
                <a:gd name="connsiteX3" fmla="*/ 1946391 w 1946391"/>
                <a:gd name="connsiteY3" fmla="*/ 151140 h 906819"/>
                <a:gd name="connsiteX4" fmla="*/ 1946391 w 1946391"/>
                <a:gd name="connsiteY4" fmla="*/ 755679 h 906819"/>
                <a:gd name="connsiteX5" fmla="*/ 1795251 w 1946391"/>
                <a:gd name="connsiteY5" fmla="*/ 906819 h 906819"/>
                <a:gd name="connsiteX6" fmla="*/ 151140 w 1946391"/>
                <a:gd name="connsiteY6" fmla="*/ 906819 h 906819"/>
                <a:gd name="connsiteX7" fmla="*/ 0 w 1946391"/>
                <a:gd name="connsiteY7" fmla="*/ 755679 h 906819"/>
                <a:gd name="connsiteX8" fmla="*/ 0 w 1946391"/>
                <a:gd name="connsiteY8" fmla="*/ 151140 h 90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6391" h="906819">
                  <a:moveTo>
                    <a:pt x="0" y="151140"/>
                  </a:moveTo>
                  <a:cubicBezTo>
                    <a:pt x="0" y="67668"/>
                    <a:pt x="67668" y="0"/>
                    <a:pt x="151140" y="0"/>
                  </a:cubicBezTo>
                  <a:lnTo>
                    <a:pt x="1795251" y="0"/>
                  </a:lnTo>
                  <a:cubicBezTo>
                    <a:pt x="1878723" y="0"/>
                    <a:pt x="1946391" y="67668"/>
                    <a:pt x="1946391" y="151140"/>
                  </a:cubicBezTo>
                  <a:lnTo>
                    <a:pt x="1946391" y="755679"/>
                  </a:lnTo>
                  <a:cubicBezTo>
                    <a:pt x="1946391" y="839151"/>
                    <a:pt x="1878723" y="906819"/>
                    <a:pt x="1795251" y="906819"/>
                  </a:cubicBezTo>
                  <a:lnTo>
                    <a:pt x="151140" y="906819"/>
                  </a:lnTo>
                  <a:cubicBezTo>
                    <a:pt x="67668" y="906819"/>
                    <a:pt x="0" y="839151"/>
                    <a:pt x="0" y="755679"/>
                  </a:cubicBezTo>
                  <a:lnTo>
                    <a:pt x="0" y="15114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8925" tIns="188924" rIns="188924" bIns="188925" numCol="1" spcCol="1270" anchor="ctr" anchorCtr="0">
              <a:noAutofit/>
            </a:bodyPr>
            <a:lstStyle/>
            <a:p>
              <a:pPr algn="ctr" defTabSz="1677379">
                <a:lnSpc>
                  <a:spcPct val="90000"/>
                </a:lnSpc>
                <a:spcBef>
                  <a:spcPct val="0"/>
                </a:spcBef>
                <a:spcAft>
                  <a:spcPct val="35000"/>
                </a:spcAft>
              </a:pPr>
              <a:endParaRPr lang="en-US" sz="3774"/>
            </a:p>
          </p:txBody>
        </p:sp>
      </p:grpSp>
      <p:sp>
        <p:nvSpPr>
          <p:cNvPr id="78" name="Freeform 77"/>
          <p:cNvSpPr/>
          <p:nvPr/>
        </p:nvSpPr>
        <p:spPr>
          <a:xfrm>
            <a:off x="642162" y="2767192"/>
            <a:ext cx="1215345" cy="353732"/>
          </a:xfrm>
          <a:custGeom>
            <a:avLst/>
            <a:gdLst>
              <a:gd name="connsiteX0" fmla="*/ 0 w 3964841"/>
              <a:gd name="connsiteY0" fmla="*/ 0 h 837943"/>
              <a:gd name="connsiteX1" fmla="*/ 3964841 w 3964841"/>
              <a:gd name="connsiteY1" fmla="*/ 0 h 837943"/>
              <a:gd name="connsiteX2" fmla="*/ 3964841 w 3964841"/>
              <a:gd name="connsiteY2" fmla="*/ 837943 h 837943"/>
              <a:gd name="connsiteX3" fmla="*/ 0 w 3964841"/>
              <a:gd name="connsiteY3" fmla="*/ 837943 h 837943"/>
              <a:gd name="connsiteX4" fmla="*/ 0 w 3964841"/>
              <a:gd name="connsiteY4" fmla="*/ 0 h 837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4841" h="837943">
                <a:moveTo>
                  <a:pt x="0" y="0"/>
                </a:moveTo>
                <a:lnTo>
                  <a:pt x="3964841" y="0"/>
                </a:lnTo>
                <a:lnTo>
                  <a:pt x="3964841" y="837943"/>
                </a:lnTo>
                <a:lnTo>
                  <a:pt x="0" y="83794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9660" tIns="53107" rIns="79660" bIns="53107" numCol="1" spcCol="1270" anchor="ctr" anchorCtr="0">
            <a:noAutofit/>
          </a:bodyPr>
          <a:lstStyle/>
          <a:p>
            <a:pPr algn="ctr" defTabSz="1858717">
              <a:lnSpc>
                <a:spcPct val="90000"/>
              </a:lnSpc>
              <a:spcBef>
                <a:spcPct val="0"/>
              </a:spcBef>
              <a:spcAft>
                <a:spcPct val="35000"/>
              </a:spcAft>
            </a:pPr>
            <a:r>
              <a:rPr lang="en-US" sz="2040"/>
              <a:t>Random Forest</a:t>
            </a:r>
          </a:p>
        </p:txBody>
      </p:sp>
      <p:sp>
        <p:nvSpPr>
          <p:cNvPr id="79" name="Freeform 78"/>
          <p:cNvSpPr/>
          <p:nvPr/>
        </p:nvSpPr>
        <p:spPr>
          <a:xfrm>
            <a:off x="2658799" y="2730807"/>
            <a:ext cx="1215345" cy="353732"/>
          </a:xfrm>
          <a:custGeom>
            <a:avLst/>
            <a:gdLst>
              <a:gd name="connsiteX0" fmla="*/ 0 w 3964841"/>
              <a:gd name="connsiteY0" fmla="*/ 0 h 837943"/>
              <a:gd name="connsiteX1" fmla="*/ 3964841 w 3964841"/>
              <a:gd name="connsiteY1" fmla="*/ 0 h 837943"/>
              <a:gd name="connsiteX2" fmla="*/ 3964841 w 3964841"/>
              <a:gd name="connsiteY2" fmla="*/ 837943 h 837943"/>
              <a:gd name="connsiteX3" fmla="*/ 0 w 3964841"/>
              <a:gd name="connsiteY3" fmla="*/ 837943 h 837943"/>
              <a:gd name="connsiteX4" fmla="*/ 0 w 3964841"/>
              <a:gd name="connsiteY4" fmla="*/ 0 h 837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4841" h="837943">
                <a:moveTo>
                  <a:pt x="0" y="0"/>
                </a:moveTo>
                <a:lnTo>
                  <a:pt x="3964841" y="0"/>
                </a:lnTo>
                <a:lnTo>
                  <a:pt x="3964841" y="837943"/>
                </a:lnTo>
                <a:lnTo>
                  <a:pt x="0" y="83794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9660" tIns="53107" rIns="79660" bIns="53107" numCol="1" spcCol="1270" anchor="ctr" anchorCtr="0">
            <a:noAutofit/>
          </a:bodyPr>
          <a:lstStyle/>
          <a:p>
            <a:pPr algn="ctr" defTabSz="1858717">
              <a:lnSpc>
                <a:spcPct val="90000"/>
              </a:lnSpc>
              <a:spcBef>
                <a:spcPct val="0"/>
              </a:spcBef>
              <a:spcAft>
                <a:spcPct val="35000"/>
              </a:spcAft>
            </a:pPr>
            <a:r>
              <a:rPr lang="en-US" sz="2040"/>
              <a:t>Gradient Boosting</a:t>
            </a:r>
          </a:p>
        </p:txBody>
      </p:sp>
      <p:sp>
        <p:nvSpPr>
          <p:cNvPr id="80" name="Freeform 79"/>
          <p:cNvSpPr/>
          <p:nvPr/>
        </p:nvSpPr>
        <p:spPr>
          <a:xfrm>
            <a:off x="1693967" y="2716162"/>
            <a:ext cx="1215345" cy="353732"/>
          </a:xfrm>
          <a:custGeom>
            <a:avLst/>
            <a:gdLst>
              <a:gd name="connsiteX0" fmla="*/ 0 w 3964841"/>
              <a:gd name="connsiteY0" fmla="*/ 0 h 837943"/>
              <a:gd name="connsiteX1" fmla="*/ 3964841 w 3964841"/>
              <a:gd name="connsiteY1" fmla="*/ 0 h 837943"/>
              <a:gd name="connsiteX2" fmla="*/ 3964841 w 3964841"/>
              <a:gd name="connsiteY2" fmla="*/ 837943 h 837943"/>
              <a:gd name="connsiteX3" fmla="*/ 0 w 3964841"/>
              <a:gd name="connsiteY3" fmla="*/ 837943 h 837943"/>
              <a:gd name="connsiteX4" fmla="*/ 0 w 3964841"/>
              <a:gd name="connsiteY4" fmla="*/ 0 h 837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4841" h="837943">
                <a:moveTo>
                  <a:pt x="0" y="0"/>
                </a:moveTo>
                <a:lnTo>
                  <a:pt x="3964841" y="0"/>
                </a:lnTo>
                <a:lnTo>
                  <a:pt x="3964841" y="837943"/>
                </a:lnTo>
                <a:lnTo>
                  <a:pt x="0" y="83794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9660" tIns="53107" rIns="79660" bIns="53107" numCol="1" spcCol="1270" anchor="ctr" anchorCtr="0">
            <a:noAutofit/>
          </a:bodyPr>
          <a:lstStyle/>
          <a:p>
            <a:pPr algn="ctr" defTabSz="1858717">
              <a:lnSpc>
                <a:spcPct val="90000"/>
              </a:lnSpc>
              <a:spcBef>
                <a:spcPct val="0"/>
              </a:spcBef>
              <a:spcAft>
                <a:spcPct val="35000"/>
              </a:spcAft>
            </a:pPr>
            <a:r>
              <a:rPr lang="en-US" sz="2856" b="1"/>
              <a:t>vs</a:t>
            </a:r>
          </a:p>
        </p:txBody>
      </p:sp>
      <p:sp>
        <p:nvSpPr>
          <p:cNvPr id="96" name="Striped Right Arrow 95"/>
          <p:cNvSpPr/>
          <p:nvPr/>
        </p:nvSpPr>
        <p:spPr>
          <a:xfrm>
            <a:off x="3823765" y="3610978"/>
            <a:ext cx="482932" cy="617158"/>
          </a:xfrm>
          <a:prstGeom prst="stripedRightArrow">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97" name="Isosceles Triangle 116"/>
          <p:cNvSpPr/>
          <p:nvPr/>
        </p:nvSpPr>
        <p:spPr>
          <a:xfrm rot="5400000">
            <a:off x="5556677" y="3991025"/>
            <a:ext cx="3104352" cy="339472"/>
          </a:xfrm>
          <a:prstGeom prst="triangle">
            <a:avLst>
              <a:gd name="adj" fmla="val 50413"/>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28">
              <a:solidFill>
                <a:srgbClr val="FFFFFF"/>
              </a:solidFill>
            </a:endParaRPr>
          </a:p>
        </p:txBody>
      </p:sp>
      <p:sp>
        <p:nvSpPr>
          <p:cNvPr id="36" name="Title 1"/>
          <p:cNvSpPr txBox="1">
            <a:spLocks/>
          </p:cNvSpPr>
          <p:nvPr/>
        </p:nvSpPr>
        <p:spPr>
          <a:xfrm>
            <a:off x="264728" y="-12559"/>
            <a:ext cx="10258637" cy="1479638"/>
          </a:xfrm>
          <a:prstGeom prst="rect">
            <a:avLst/>
          </a:prstGeom>
        </p:spPr>
        <p:txBody>
          <a:bodyPr vert="horz" lIns="93260" tIns="46630" rIns="93260" bIns="4663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80"/>
              <a:t>Steps 4: Select the Champion Model and Provide Recommendations on Parameters</a:t>
            </a:r>
            <a:endParaRPr lang="en-US" sz="4386"/>
          </a:p>
        </p:txBody>
      </p:sp>
      <p:sp>
        <p:nvSpPr>
          <p:cNvPr id="2" name="Slide Number Placeholder 1"/>
          <p:cNvSpPr>
            <a:spLocks noGrp="1"/>
          </p:cNvSpPr>
          <p:nvPr>
            <p:ph type="sldNum" sz="quarter" idx="12"/>
          </p:nvPr>
        </p:nvSpPr>
        <p:spPr/>
        <p:txBody>
          <a:bodyPr/>
          <a:lstStyle/>
          <a:p>
            <a:fld id="{2D7EBA3E-5F6C-4B3A-973B-3EA7CA40D049}" type="slidenum">
              <a:rPr lang="en-US" smtClean="0"/>
              <a:t>21</a:t>
            </a:fld>
            <a:endParaRPr lang="en-US"/>
          </a:p>
        </p:txBody>
      </p:sp>
    </p:spTree>
    <p:extLst>
      <p:ext uri="{BB962C8B-B14F-4D97-AF65-F5344CB8AC3E}">
        <p14:creationId xmlns:p14="http://schemas.microsoft.com/office/powerpoint/2010/main" val="24318018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93" grpId="0" animBg="1"/>
      <p:bldP spid="94" grpId="0" animBg="1"/>
      <p:bldP spid="61" grpId="0"/>
      <p:bldP spid="78" grpId="0"/>
      <p:bldP spid="79" grpId="0"/>
      <p:bldP spid="80" grpId="0"/>
      <p:bldP spid="96" grpId="0" animBg="1"/>
      <p:bldP spid="9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Notched Right Arrow 62"/>
          <p:cNvSpPr/>
          <p:nvPr/>
        </p:nvSpPr>
        <p:spPr>
          <a:xfrm flipH="1" flipV="1">
            <a:off x="6903239" y="1945678"/>
            <a:ext cx="3908932" cy="768861"/>
          </a:xfrm>
          <a:prstGeom prst="notchedRightArrow">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2" name="Notched Right Arrow 11"/>
          <p:cNvSpPr/>
          <p:nvPr/>
        </p:nvSpPr>
        <p:spPr>
          <a:xfrm>
            <a:off x="1347976" y="5310999"/>
            <a:ext cx="3816766" cy="768861"/>
          </a:xfrm>
          <a:prstGeom prst="notchedRightArrow">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26" y="1835083"/>
            <a:ext cx="6088500" cy="342247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4579" y="2833309"/>
            <a:ext cx="6010245" cy="3243056"/>
          </a:xfrm>
          <a:prstGeom prst="rect">
            <a:avLst/>
          </a:prstGeom>
        </p:spPr>
      </p:pic>
      <p:sp>
        <p:nvSpPr>
          <p:cNvPr id="61" name="TextBox 60"/>
          <p:cNvSpPr txBox="1"/>
          <p:nvPr/>
        </p:nvSpPr>
        <p:spPr>
          <a:xfrm>
            <a:off x="7910076" y="2118253"/>
            <a:ext cx="2331508" cy="414353"/>
          </a:xfrm>
          <a:prstGeom prst="rect">
            <a:avLst/>
          </a:prstGeom>
          <a:solidFill>
            <a:schemeClr val="bg1"/>
          </a:solidFill>
          <a:ln>
            <a:noFill/>
          </a:ln>
        </p:spPr>
        <p:txBody>
          <a:bodyPr wrap="square" rtlCol="0">
            <a:spAutoFit/>
          </a:bodyPr>
          <a:lstStyle/>
          <a:p>
            <a:pPr algn="ctr"/>
            <a:r>
              <a:rPr lang="en-US" sz="2040" b="1"/>
              <a:t>Recommendations</a:t>
            </a:r>
          </a:p>
        </p:txBody>
      </p:sp>
      <p:sp>
        <p:nvSpPr>
          <p:cNvPr id="62" name="TextBox 61"/>
          <p:cNvSpPr txBox="1"/>
          <p:nvPr/>
        </p:nvSpPr>
        <p:spPr>
          <a:xfrm>
            <a:off x="2194225" y="5307723"/>
            <a:ext cx="2106994" cy="734534"/>
          </a:xfrm>
          <a:prstGeom prst="rect">
            <a:avLst/>
          </a:prstGeom>
          <a:solidFill>
            <a:schemeClr val="bg1"/>
          </a:solidFill>
        </p:spPr>
        <p:txBody>
          <a:bodyPr wrap="square" rtlCol="0">
            <a:spAutoFit/>
          </a:bodyPr>
          <a:lstStyle/>
          <a:p>
            <a:pPr algn="ctr"/>
            <a:r>
              <a:rPr lang="en-US" sz="2040" b="1"/>
              <a:t>Campaign Summary</a:t>
            </a:r>
          </a:p>
        </p:txBody>
      </p:sp>
      <p:sp>
        <p:nvSpPr>
          <p:cNvPr id="11" name="Title 1"/>
          <p:cNvSpPr txBox="1">
            <a:spLocks/>
          </p:cNvSpPr>
          <p:nvPr/>
        </p:nvSpPr>
        <p:spPr>
          <a:xfrm>
            <a:off x="198437" y="220662"/>
            <a:ext cx="10258637" cy="775134"/>
          </a:xfrm>
          <a:prstGeom prst="rect">
            <a:avLst/>
          </a:prstGeom>
        </p:spPr>
        <p:txBody>
          <a:bodyPr vert="horz" lIns="93260" tIns="46630" rIns="93260" bIns="4663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80"/>
              <a:t>Finally, Visualize Results via Power BI Dashboard</a:t>
            </a:r>
            <a:endParaRPr lang="en-US" sz="4386"/>
          </a:p>
        </p:txBody>
      </p:sp>
      <p:sp>
        <p:nvSpPr>
          <p:cNvPr id="2" name="Slide Number Placeholder 1"/>
          <p:cNvSpPr>
            <a:spLocks noGrp="1"/>
          </p:cNvSpPr>
          <p:nvPr>
            <p:ph type="sldNum" sz="quarter" idx="12"/>
          </p:nvPr>
        </p:nvSpPr>
        <p:spPr/>
        <p:txBody>
          <a:bodyPr/>
          <a:lstStyle/>
          <a:p>
            <a:fld id="{2D7EBA3E-5F6C-4B3A-973B-3EA7CA40D049}" type="slidenum">
              <a:rPr lang="en-US" smtClean="0"/>
              <a:t>22</a:t>
            </a:fld>
            <a:endParaRPr lang="en-US"/>
          </a:p>
        </p:txBody>
      </p:sp>
    </p:spTree>
    <p:extLst>
      <p:ext uri="{BB962C8B-B14F-4D97-AF65-F5344CB8AC3E}">
        <p14:creationId xmlns:p14="http://schemas.microsoft.com/office/powerpoint/2010/main" val="4038724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12" grpId="0" animBg="1"/>
      <p:bldP spid="61" grpId="0" animBg="1"/>
      <p:bldP spid="6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6">
            <a:lumMod val="50000"/>
            <a:lumOff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0058400" cy="2179058"/>
          </a:xfrm>
        </p:spPr>
        <p:txBody>
          <a:bodyPr/>
          <a:lstStyle/>
          <a:p>
            <a:r>
              <a:rPr lang="en-US"/>
              <a:t>MRS with SQL Server R Services</a:t>
            </a:r>
            <a:endParaRPr lang="en-US" sz="7200"/>
          </a:p>
        </p:txBody>
      </p:sp>
    </p:spTree>
    <p:extLst>
      <p:ext uri="{BB962C8B-B14F-4D97-AF65-F5344CB8AC3E}">
        <p14:creationId xmlns:p14="http://schemas.microsoft.com/office/powerpoint/2010/main" val="124574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7966586" y="2512221"/>
            <a:ext cx="2990770" cy="3916569"/>
          </a:xfrm>
          <a:prstGeom prst="rect">
            <a:avLst/>
          </a:prstGeom>
          <a:solidFill>
            <a:schemeClr val="bg1">
              <a:lumMod val="50000"/>
              <a:alpha val="13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4"/>
            <a:r>
              <a:rPr lang="en-US" sz="1836" kern="0">
                <a:solidFill>
                  <a:sysClr val="windowText" lastClr="000000"/>
                </a:solidFill>
              </a:rPr>
              <a:t>		</a:t>
            </a:r>
          </a:p>
        </p:txBody>
      </p:sp>
      <p:sp>
        <p:nvSpPr>
          <p:cNvPr id="31" name="Rectangle 30"/>
          <p:cNvSpPr/>
          <p:nvPr/>
        </p:nvSpPr>
        <p:spPr>
          <a:xfrm>
            <a:off x="477462" y="2512221"/>
            <a:ext cx="2990770" cy="3916569"/>
          </a:xfrm>
          <a:prstGeom prst="rect">
            <a:avLst/>
          </a:prstGeom>
          <a:solidFill>
            <a:schemeClr val="bg1">
              <a:lumMod val="50000"/>
              <a:alpha val="13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4"/>
            <a:r>
              <a:rPr lang="en-US" sz="1836" kern="0">
                <a:solidFill>
                  <a:sysClr val="windowText" lastClr="000000"/>
                </a:solidFill>
              </a:rPr>
              <a:t>		</a:t>
            </a:r>
          </a:p>
        </p:txBody>
      </p:sp>
      <p:sp>
        <p:nvSpPr>
          <p:cNvPr id="4" name="TextBox 3"/>
          <p:cNvSpPr txBox="1"/>
          <p:nvPr/>
        </p:nvSpPr>
        <p:spPr>
          <a:xfrm>
            <a:off x="355674" y="497248"/>
            <a:ext cx="11968814" cy="446332"/>
          </a:xfrm>
          <a:prstGeom prst="rect">
            <a:avLst/>
          </a:prstGeom>
          <a:noFill/>
        </p:spPr>
        <p:txBody>
          <a:bodyPr wrap="square" rtlCol="0">
            <a:spAutoFit/>
          </a:bodyPr>
          <a:lstStyle/>
          <a:p>
            <a:pPr defTabSz="914224"/>
            <a:endParaRPr lang="en-US" sz="408" b="1" kern="0">
              <a:solidFill>
                <a:sysClr val="windowText" lastClr="000000"/>
              </a:solidFill>
            </a:endParaRPr>
          </a:p>
          <a:p>
            <a:pPr defTabSz="914224"/>
            <a:endParaRPr lang="en-US" sz="1836" kern="0">
              <a:solidFill>
                <a:sysClr val="windowText" lastClr="000000"/>
              </a:solidFill>
            </a:endParaRPr>
          </a:p>
        </p:txBody>
      </p:sp>
      <p:pic>
        <p:nvPicPr>
          <p:cNvPr id="7" name="Picture 6"/>
          <p:cNvPicPr>
            <a:picLocks noChangeAspect="1"/>
          </p:cNvPicPr>
          <p:nvPr/>
        </p:nvPicPr>
        <p:blipFill>
          <a:blip r:embed="rId2"/>
          <a:stretch>
            <a:fillRect/>
          </a:stretch>
        </p:blipFill>
        <p:spPr>
          <a:xfrm>
            <a:off x="1418054" y="2664645"/>
            <a:ext cx="1134092" cy="841423"/>
          </a:xfrm>
          <a:prstGeom prst="rect">
            <a:avLst/>
          </a:prstGeom>
        </p:spPr>
      </p:pic>
      <p:sp>
        <p:nvSpPr>
          <p:cNvPr id="8" name="Rectangle 7"/>
          <p:cNvSpPr/>
          <p:nvPr/>
        </p:nvSpPr>
        <p:spPr>
          <a:xfrm>
            <a:off x="1024029" y="5051996"/>
            <a:ext cx="1799168" cy="492674"/>
          </a:xfrm>
          <a:prstGeom prst="rect">
            <a:avLst/>
          </a:prstGeom>
          <a:solidFill>
            <a:schemeClr val="accent3">
              <a:lumMod val="20000"/>
              <a:lumOff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224"/>
            <a:r>
              <a:rPr lang="en-US" sz="1360" kern="0">
                <a:solidFill>
                  <a:sysClr val="windowText" lastClr="000000"/>
                </a:solidFill>
              </a:rPr>
              <a:t>Microsoft R Open</a:t>
            </a:r>
          </a:p>
        </p:txBody>
      </p:sp>
      <p:sp>
        <p:nvSpPr>
          <p:cNvPr id="9" name="Rectangle 8"/>
          <p:cNvSpPr/>
          <p:nvPr/>
        </p:nvSpPr>
        <p:spPr>
          <a:xfrm>
            <a:off x="1024029" y="5722434"/>
            <a:ext cx="1799168" cy="522165"/>
          </a:xfrm>
          <a:prstGeom prst="rect">
            <a:avLst/>
          </a:prstGeom>
          <a:solidFill>
            <a:schemeClr val="accent1">
              <a:lumMod val="40000"/>
              <a:lumOff val="6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224"/>
            <a:r>
              <a:rPr lang="en-US" sz="1360" kern="0">
                <a:solidFill>
                  <a:sysClr val="windowText" lastClr="000000"/>
                </a:solidFill>
              </a:rPr>
              <a:t>Microsoft R Server</a:t>
            </a:r>
          </a:p>
        </p:txBody>
      </p:sp>
      <p:sp>
        <p:nvSpPr>
          <p:cNvPr id="10" name="Rectangle 9"/>
          <p:cNvSpPr/>
          <p:nvPr/>
        </p:nvSpPr>
        <p:spPr>
          <a:xfrm>
            <a:off x="1024029" y="4366032"/>
            <a:ext cx="1799168" cy="517204"/>
          </a:xfrm>
          <a:prstGeom prst="rect">
            <a:avLst/>
          </a:prstGeom>
          <a:solidFill>
            <a:srgbClr val="FFC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224"/>
            <a:r>
              <a:rPr lang="en-US" sz="1632" kern="0">
                <a:solidFill>
                  <a:sysClr val="windowText" lastClr="000000"/>
                </a:solidFill>
              </a:rPr>
              <a:t>R IDE</a:t>
            </a:r>
          </a:p>
        </p:txBody>
      </p:sp>
      <p:sp>
        <p:nvSpPr>
          <p:cNvPr id="12" name="TextBox 11"/>
          <p:cNvSpPr txBox="1"/>
          <p:nvPr/>
        </p:nvSpPr>
        <p:spPr>
          <a:xfrm>
            <a:off x="549005" y="3524395"/>
            <a:ext cx="2919229" cy="776911"/>
          </a:xfrm>
          <a:prstGeom prst="rect">
            <a:avLst/>
          </a:prstGeom>
          <a:noFill/>
        </p:spPr>
        <p:txBody>
          <a:bodyPr wrap="square" rtlCol="0">
            <a:spAutoFit/>
          </a:bodyPr>
          <a:lstStyle/>
          <a:p>
            <a:pPr algn="ctr" defTabSz="914224"/>
            <a:r>
              <a:rPr lang="en-US" sz="2175" kern="0">
                <a:solidFill>
                  <a:sysClr val="windowText" lastClr="000000"/>
                </a:solidFill>
              </a:rPr>
              <a:t>Data Scientist Workstation</a:t>
            </a:r>
          </a:p>
        </p:txBody>
      </p:sp>
      <p:pic>
        <p:nvPicPr>
          <p:cNvPr id="15" name="Picture 14"/>
          <p:cNvPicPr>
            <a:picLocks noChangeAspect="1"/>
          </p:cNvPicPr>
          <p:nvPr/>
        </p:nvPicPr>
        <p:blipFill>
          <a:blip r:embed="rId3"/>
          <a:stretch>
            <a:fillRect/>
          </a:stretch>
        </p:blipFill>
        <p:spPr>
          <a:xfrm>
            <a:off x="9993226" y="3110953"/>
            <a:ext cx="255342" cy="260589"/>
          </a:xfrm>
          <a:prstGeom prst="rect">
            <a:avLst/>
          </a:prstGeom>
        </p:spPr>
      </p:pic>
      <p:sp>
        <p:nvSpPr>
          <p:cNvPr id="16" name="TextBox 15"/>
          <p:cNvSpPr txBox="1"/>
          <p:nvPr/>
        </p:nvSpPr>
        <p:spPr>
          <a:xfrm>
            <a:off x="8279637" y="3721406"/>
            <a:ext cx="2403435" cy="435541"/>
          </a:xfrm>
          <a:prstGeom prst="rect">
            <a:avLst/>
          </a:prstGeom>
          <a:noFill/>
        </p:spPr>
        <p:txBody>
          <a:bodyPr wrap="square" rtlCol="0">
            <a:spAutoFit/>
          </a:bodyPr>
          <a:lstStyle/>
          <a:p>
            <a:pPr defTabSz="914224"/>
            <a:r>
              <a:rPr lang="en-US" sz="2175" kern="0">
                <a:solidFill>
                  <a:sysClr val="windowText" lastClr="000000"/>
                </a:solidFill>
              </a:rPr>
              <a:t>SQL Server 2016</a:t>
            </a:r>
          </a:p>
        </p:txBody>
      </p:sp>
      <p:cxnSp>
        <p:nvCxnSpPr>
          <p:cNvPr id="40" name="Straight Arrow Connector 39"/>
          <p:cNvCxnSpPr/>
          <p:nvPr/>
        </p:nvCxnSpPr>
        <p:spPr>
          <a:xfrm flipV="1">
            <a:off x="3642052" y="4244507"/>
            <a:ext cx="4265339" cy="506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4679393" y="3863952"/>
            <a:ext cx="843887" cy="382308"/>
          </a:xfrm>
          <a:prstGeom prst="rect">
            <a:avLst/>
          </a:prstGeom>
          <a:noFill/>
        </p:spPr>
        <p:txBody>
          <a:bodyPr wrap="square" rtlCol="0">
            <a:spAutoFit/>
          </a:bodyPr>
          <a:lstStyle/>
          <a:p>
            <a:pPr defTabSz="914224"/>
            <a:r>
              <a:rPr lang="en-US" sz="1836" kern="0">
                <a:solidFill>
                  <a:schemeClr val="bg2">
                    <a:lumMod val="20000"/>
                    <a:lumOff val="80000"/>
                  </a:schemeClr>
                </a:solidFill>
              </a:rPr>
              <a:t>Script</a:t>
            </a:r>
          </a:p>
        </p:txBody>
      </p:sp>
      <p:sp>
        <p:nvSpPr>
          <p:cNvPr id="43" name="TextBox 42"/>
          <p:cNvSpPr txBox="1"/>
          <p:nvPr/>
        </p:nvSpPr>
        <p:spPr>
          <a:xfrm>
            <a:off x="4592885" y="4627349"/>
            <a:ext cx="1033377" cy="382308"/>
          </a:xfrm>
          <a:prstGeom prst="rect">
            <a:avLst/>
          </a:prstGeom>
          <a:noFill/>
        </p:spPr>
        <p:txBody>
          <a:bodyPr wrap="square" rtlCol="0">
            <a:spAutoFit/>
          </a:bodyPr>
          <a:lstStyle/>
          <a:p>
            <a:pPr defTabSz="914224"/>
            <a:r>
              <a:rPr lang="en-US" sz="1836" kern="0">
                <a:solidFill>
                  <a:schemeClr val="bg2">
                    <a:lumMod val="20000"/>
                    <a:lumOff val="80000"/>
                  </a:schemeClr>
                </a:solidFill>
              </a:rPr>
              <a:t>Results</a:t>
            </a:r>
          </a:p>
        </p:txBody>
      </p:sp>
      <p:sp>
        <p:nvSpPr>
          <p:cNvPr id="44" name="TextBox 43"/>
          <p:cNvSpPr txBox="1"/>
          <p:nvPr/>
        </p:nvSpPr>
        <p:spPr>
          <a:xfrm>
            <a:off x="10873949" y="3472641"/>
            <a:ext cx="1299154" cy="382308"/>
          </a:xfrm>
          <a:prstGeom prst="rect">
            <a:avLst/>
          </a:prstGeom>
          <a:noFill/>
        </p:spPr>
        <p:txBody>
          <a:bodyPr wrap="square" rtlCol="0">
            <a:spAutoFit/>
          </a:bodyPr>
          <a:lstStyle/>
          <a:p>
            <a:pPr defTabSz="914224"/>
            <a:r>
              <a:rPr lang="en-US" sz="1836" kern="0">
                <a:solidFill>
                  <a:srgbClr val="0070C0"/>
                </a:solidFill>
              </a:rPr>
              <a:t>Execution</a:t>
            </a:r>
          </a:p>
        </p:txBody>
      </p:sp>
      <p:grpSp>
        <p:nvGrpSpPr>
          <p:cNvPr id="47" name="Group 46"/>
          <p:cNvGrpSpPr/>
          <p:nvPr/>
        </p:nvGrpSpPr>
        <p:grpSpPr>
          <a:xfrm>
            <a:off x="4369733" y="3887371"/>
            <a:ext cx="309665" cy="286306"/>
            <a:chOff x="4303042" y="4464380"/>
            <a:chExt cx="303664" cy="280758"/>
          </a:xfrm>
        </p:grpSpPr>
        <p:sp>
          <p:nvSpPr>
            <p:cNvPr id="45" name="Oval 44"/>
            <p:cNvSpPr/>
            <p:nvPr/>
          </p:nvSpPr>
          <p:spPr>
            <a:xfrm>
              <a:off x="4322923" y="4495582"/>
              <a:ext cx="283783" cy="2453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4"/>
              <a:endParaRPr lang="en-US" sz="1836" kern="0">
                <a:solidFill>
                  <a:schemeClr val="bg2">
                    <a:lumMod val="20000"/>
                    <a:lumOff val="80000"/>
                  </a:schemeClr>
                </a:solidFill>
              </a:endParaRPr>
            </a:p>
          </p:txBody>
        </p:sp>
        <p:sp>
          <p:nvSpPr>
            <p:cNvPr id="46" name="TextBox 45"/>
            <p:cNvSpPr txBox="1"/>
            <p:nvPr/>
          </p:nvSpPr>
          <p:spPr>
            <a:xfrm>
              <a:off x="4303042" y="4464380"/>
              <a:ext cx="247880" cy="280758"/>
            </a:xfrm>
            <a:prstGeom prst="rect">
              <a:avLst/>
            </a:prstGeom>
            <a:noFill/>
          </p:spPr>
          <p:txBody>
            <a:bodyPr wrap="square" rtlCol="0">
              <a:spAutoFit/>
            </a:bodyPr>
            <a:lstStyle/>
            <a:p>
              <a:pPr defTabSz="914224"/>
              <a:r>
                <a:rPr lang="en-US" sz="1224" b="1" kern="0">
                  <a:solidFill>
                    <a:schemeClr val="bg2">
                      <a:lumMod val="20000"/>
                      <a:lumOff val="80000"/>
                    </a:schemeClr>
                  </a:solidFill>
                </a:rPr>
                <a:t>1</a:t>
              </a:r>
            </a:p>
          </p:txBody>
        </p:sp>
      </p:grpSp>
      <p:grpSp>
        <p:nvGrpSpPr>
          <p:cNvPr id="48" name="Group 47"/>
          <p:cNvGrpSpPr/>
          <p:nvPr/>
        </p:nvGrpSpPr>
        <p:grpSpPr>
          <a:xfrm>
            <a:off x="10621525" y="3519708"/>
            <a:ext cx="305973" cy="286306"/>
            <a:chOff x="4306662" y="4467826"/>
            <a:chExt cx="300044" cy="280758"/>
          </a:xfrm>
        </p:grpSpPr>
        <p:sp>
          <p:nvSpPr>
            <p:cNvPr id="49" name="Oval 48"/>
            <p:cNvSpPr/>
            <p:nvPr/>
          </p:nvSpPr>
          <p:spPr>
            <a:xfrm>
              <a:off x="4322923" y="4495582"/>
              <a:ext cx="283783" cy="2453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4"/>
              <a:endParaRPr lang="en-US" sz="1836" kern="0">
                <a:solidFill>
                  <a:sysClr val="windowText" lastClr="000000"/>
                </a:solidFill>
              </a:endParaRPr>
            </a:p>
          </p:txBody>
        </p:sp>
        <p:sp>
          <p:nvSpPr>
            <p:cNvPr id="50" name="TextBox 49"/>
            <p:cNvSpPr txBox="1"/>
            <p:nvPr/>
          </p:nvSpPr>
          <p:spPr>
            <a:xfrm>
              <a:off x="4306662" y="4467826"/>
              <a:ext cx="247880" cy="280758"/>
            </a:xfrm>
            <a:prstGeom prst="rect">
              <a:avLst/>
            </a:prstGeom>
            <a:noFill/>
          </p:spPr>
          <p:txBody>
            <a:bodyPr wrap="square" rtlCol="0">
              <a:spAutoFit/>
            </a:bodyPr>
            <a:lstStyle/>
            <a:p>
              <a:pPr defTabSz="914224"/>
              <a:r>
                <a:rPr lang="en-US" sz="1224" b="1" kern="0">
                  <a:solidFill>
                    <a:schemeClr val="bg1"/>
                  </a:solidFill>
                </a:rPr>
                <a:t>2</a:t>
              </a:r>
            </a:p>
          </p:txBody>
        </p:sp>
      </p:grpSp>
      <p:sp>
        <p:nvSpPr>
          <p:cNvPr id="52" name="Oval 51"/>
          <p:cNvSpPr/>
          <p:nvPr/>
        </p:nvSpPr>
        <p:spPr>
          <a:xfrm>
            <a:off x="4351422" y="4706283"/>
            <a:ext cx="289391" cy="2502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224"/>
            <a:endParaRPr lang="en-US" sz="1836" kern="0">
              <a:solidFill>
                <a:schemeClr val="bg2">
                  <a:lumMod val="20000"/>
                  <a:lumOff val="80000"/>
                </a:schemeClr>
              </a:solidFill>
            </a:endParaRPr>
          </a:p>
        </p:txBody>
      </p:sp>
      <p:sp>
        <p:nvSpPr>
          <p:cNvPr id="53" name="TextBox 52"/>
          <p:cNvSpPr txBox="1"/>
          <p:nvPr/>
        </p:nvSpPr>
        <p:spPr>
          <a:xfrm>
            <a:off x="4340106" y="4684892"/>
            <a:ext cx="252779" cy="286306"/>
          </a:xfrm>
          <a:prstGeom prst="rect">
            <a:avLst/>
          </a:prstGeom>
          <a:noFill/>
        </p:spPr>
        <p:txBody>
          <a:bodyPr wrap="square" rtlCol="0">
            <a:spAutoFit/>
          </a:bodyPr>
          <a:lstStyle/>
          <a:p>
            <a:pPr defTabSz="914224"/>
            <a:r>
              <a:rPr lang="en-US" sz="1224" b="1" kern="0">
                <a:solidFill>
                  <a:schemeClr val="bg2">
                    <a:lumMod val="20000"/>
                    <a:lumOff val="80000"/>
                  </a:schemeClr>
                </a:solidFill>
              </a:rPr>
              <a:t>3</a:t>
            </a:r>
          </a:p>
        </p:txBody>
      </p:sp>
      <p:cxnSp>
        <p:nvCxnSpPr>
          <p:cNvPr id="56" name="Straight Arrow Connector 55"/>
          <p:cNvCxnSpPr/>
          <p:nvPr/>
        </p:nvCxnSpPr>
        <p:spPr>
          <a:xfrm flipV="1">
            <a:off x="3645434" y="4562086"/>
            <a:ext cx="4265339" cy="5069"/>
          </a:xfrm>
          <a:prstGeom prst="straightConnector1">
            <a:avLst/>
          </a:prstGeom>
          <a:ln w="1905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3865013" y="2422707"/>
            <a:ext cx="4223745" cy="1331866"/>
          </a:xfrm>
          <a:prstGeom prst="rect">
            <a:avLst/>
          </a:prstGeom>
        </p:spPr>
        <p:txBody>
          <a:bodyPr wrap="square">
            <a:spAutoFit/>
          </a:bodyPr>
          <a:lstStyle/>
          <a:p>
            <a:pPr defTabSz="914224">
              <a:lnSpc>
                <a:spcPct val="107000"/>
              </a:lnSpc>
              <a:spcAft>
                <a:spcPts val="816"/>
              </a:spcAft>
            </a:pPr>
            <a:r>
              <a:rPr lang="en-US" sz="1632" kern="0" err="1">
                <a:solidFill>
                  <a:sysClr val="windowText" lastClr="000000"/>
                </a:solidFill>
                <a:latin typeface="Consolas"/>
                <a:cs typeface="Consolas"/>
              </a:rPr>
              <a:t>sqlCompute</a:t>
            </a:r>
            <a:r>
              <a:rPr lang="en-US" sz="1632" kern="0">
                <a:solidFill>
                  <a:sysClr val="windowText" lastClr="000000"/>
                </a:solidFill>
                <a:latin typeface="Consolas"/>
                <a:cs typeface="Consolas"/>
              </a:rPr>
              <a:t> &lt;- </a:t>
            </a:r>
            <a:r>
              <a:rPr lang="en-US" sz="1632" kern="0" err="1">
                <a:solidFill>
                  <a:sysClr val="windowText" lastClr="000000"/>
                </a:solidFill>
                <a:latin typeface="Consolas"/>
                <a:cs typeface="Consolas"/>
              </a:rPr>
              <a:t>RxInSqlServer</a:t>
            </a:r>
            <a:r>
              <a:rPr lang="en-US" sz="1632" kern="0">
                <a:solidFill>
                  <a:sysClr val="windowText" lastClr="000000"/>
                </a:solidFill>
                <a:latin typeface="Consolas"/>
                <a:cs typeface="Consolas"/>
              </a:rPr>
              <a:t>()</a:t>
            </a:r>
          </a:p>
          <a:p>
            <a:pPr defTabSz="914224">
              <a:lnSpc>
                <a:spcPct val="107000"/>
              </a:lnSpc>
              <a:spcAft>
                <a:spcPts val="816"/>
              </a:spcAft>
            </a:pPr>
            <a:r>
              <a:rPr lang="en-US" sz="1632" kern="0" err="1">
                <a:solidFill>
                  <a:sysClr val="windowText" lastClr="000000"/>
                </a:solidFill>
                <a:latin typeface="Consolas"/>
                <a:cs typeface="Consolas"/>
              </a:rPr>
              <a:t>rxSetComputeContext</a:t>
            </a:r>
            <a:r>
              <a:rPr lang="en-US" sz="1632" kern="0">
                <a:solidFill>
                  <a:sysClr val="windowText" lastClr="000000"/>
                </a:solidFill>
                <a:latin typeface="Consolas"/>
                <a:cs typeface="Consolas"/>
              </a:rPr>
              <a:t>(</a:t>
            </a:r>
            <a:r>
              <a:rPr lang="en-US" sz="1632" kern="0" err="1">
                <a:solidFill>
                  <a:sysClr val="windowText" lastClr="000000"/>
                </a:solidFill>
                <a:latin typeface="Consolas"/>
                <a:cs typeface="Consolas"/>
              </a:rPr>
              <a:t>sqlCompute</a:t>
            </a:r>
            <a:r>
              <a:rPr lang="en-US" sz="1632" kern="0">
                <a:solidFill>
                  <a:sysClr val="windowText" lastClr="000000"/>
                </a:solidFill>
                <a:latin typeface="Consolas"/>
                <a:cs typeface="Consolas"/>
              </a:rPr>
              <a:t>)</a:t>
            </a:r>
          </a:p>
          <a:p>
            <a:pPr defTabSz="914224"/>
            <a:r>
              <a:rPr lang="en-US" sz="1632" kern="0" err="1">
                <a:solidFill>
                  <a:sysClr val="windowText" lastClr="000000"/>
                </a:solidFill>
                <a:latin typeface="Consolas"/>
                <a:cs typeface="Consolas"/>
              </a:rPr>
              <a:t>linModObj</a:t>
            </a:r>
            <a:r>
              <a:rPr lang="en-US" sz="1632" kern="0">
                <a:solidFill>
                  <a:sysClr val="windowText" lastClr="000000"/>
                </a:solidFill>
                <a:latin typeface="Consolas"/>
                <a:cs typeface="Consolas"/>
              </a:rPr>
              <a:t> &lt;- </a:t>
            </a:r>
            <a:r>
              <a:rPr lang="en-US" sz="1632" kern="0" err="1">
                <a:solidFill>
                  <a:sysClr val="windowText" lastClr="000000"/>
                </a:solidFill>
                <a:latin typeface="Consolas"/>
                <a:cs typeface="Consolas"/>
              </a:rPr>
              <a:t>rxLinMod</a:t>
            </a:r>
            <a:r>
              <a:rPr lang="en-US" sz="1632" kern="0">
                <a:solidFill>
                  <a:sysClr val="windowText" lastClr="000000"/>
                </a:solidFill>
                <a:latin typeface="Consolas"/>
                <a:cs typeface="Consolas"/>
              </a:rPr>
              <a:t>()</a:t>
            </a:r>
          </a:p>
          <a:p>
            <a:pPr defTabSz="914224"/>
            <a:endParaRPr lang="en-US" sz="1428" i="1" kern="0">
              <a:solidFill>
                <a:sysClr val="windowText" lastClr="000000"/>
              </a:solidFill>
            </a:endParaRPr>
          </a:p>
        </p:txBody>
      </p:sp>
      <p:sp>
        <p:nvSpPr>
          <p:cNvPr id="32" name="Rectangle 31"/>
          <p:cNvSpPr/>
          <p:nvPr/>
        </p:nvSpPr>
        <p:spPr>
          <a:xfrm>
            <a:off x="8633200" y="4318141"/>
            <a:ext cx="1827041" cy="564223"/>
          </a:xfrm>
          <a:prstGeom prst="rect">
            <a:avLst/>
          </a:prstGeom>
          <a:solidFill>
            <a:srgbClr val="FFFF00"/>
          </a:solidFill>
          <a:ln>
            <a:noFill/>
          </a:ln>
        </p:spPr>
        <p:style>
          <a:lnRef idx="1">
            <a:schemeClr val="accent2"/>
          </a:lnRef>
          <a:fillRef idx="3">
            <a:schemeClr val="accent2"/>
          </a:fillRef>
          <a:effectRef idx="2">
            <a:schemeClr val="accent2"/>
          </a:effectRef>
          <a:fontRef idx="minor">
            <a:schemeClr val="lt1"/>
          </a:fontRef>
        </p:style>
        <p:txBody>
          <a:bodyPr rtlCol="0" anchor="ctr"/>
          <a:lstStyle/>
          <a:p>
            <a:pPr defTabSz="914224"/>
            <a:r>
              <a:rPr lang="en-US" sz="1360" kern="0">
                <a:solidFill>
                  <a:sysClr val="windowText" lastClr="000000"/>
                </a:solidFill>
              </a:rPr>
              <a:t>Advanced Analytics  Extensions</a:t>
            </a:r>
          </a:p>
        </p:txBody>
      </p:sp>
      <p:sp>
        <p:nvSpPr>
          <p:cNvPr id="2" name="Title 1"/>
          <p:cNvSpPr>
            <a:spLocks noGrp="1"/>
          </p:cNvSpPr>
          <p:nvPr>
            <p:ph type="title"/>
          </p:nvPr>
        </p:nvSpPr>
        <p:spPr/>
        <p:txBody>
          <a:bodyPr/>
          <a:lstStyle/>
          <a:p>
            <a:r>
              <a:rPr lang="en-US" sz="4351"/>
              <a:t>Model Development (R Users)</a:t>
            </a:r>
          </a:p>
        </p:txBody>
      </p:sp>
      <p:sp>
        <p:nvSpPr>
          <p:cNvPr id="5" name="Text Placeholder 4"/>
          <p:cNvSpPr>
            <a:spLocks noGrp="1"/>
          </p:cNvSpPr>
          <p:nvPr>
            <p:ph type="body" sz="quarter" idx="13"/>
          </p:nvPr>
        </p:nvSpPr>
        <p:spPr>
          <a:xfrm>
            <a:off x="623410" y="1632320"/>
            <a:ext cx="11390775" cy="738559"/>
          </a:xfrm>
        </p:spPr>
        <p:txBody>
          <a:bodyPr/>
          <a:lstStyle/>
          <a:p>
            <a:pPr lvl="2"/>
            <a:r>
              <a:rPr lang="en-US"/>
              <a:t>Working from R IDE on a local workstation, execute an R script that runs in-database on remote SQL server, and get the results back.</a:t>
            </a:r>
          </a:p>
        </p:txBody>
      </p:sp>
      <p:sp>
        <p:nvSpPr>
          <p:cNvPr id="33" name="Freeform 32"/>
          <p:cNvSpPr>
            <a:spLocks noChangeAspect="1"/>
          </p:cNvSpPr>
          <p:nvPr/>
        </p:nvSpPr>
        <p:spPr bwMode="auto">
          <a:xfrm>
            <a:off x="8891095" y="2844072"/>
            <a:ext cx="764604" cy="864949"/>
          </a:xfrm>
          <a:custGeom>
            <a:avLst/>
            <a:gdLst/>
            <a:ahLst/>
            <a:cxnLst/>
            <a:rect l="l" t="t" r="r" b="b"/>
            <a:pathLst>
              <a:path w="3741565" h="4233702">
                <a:moveTo>
                  <a:pt x="988516" y="2962380"/>
                </a:moveTo>
                <a:lnTo>
                  <a:pt x="978326" y="3087409"/>
                </a:lnTo>
                <a:lnTo>
                  <a:pt x="1851168" y="3595741"/>
                </a:lnTo>
                <a:lnTo>
                  <a:pt x="1848613" y="3451603"/>
                </a:lnTo>
                <a:close/>
                <a:moveTo>
                  <a:pt x="750527" y="2732654"/>
                </a:moveTo>
                <a:cubicBezTo>
                  <a:pt x="743315" y="3312985"/>
                  <a:pt x="744855" y="2946100"/>
                  <a:pt x="748460" y="3353411"/>
                </a:cubicBezTo>
                <a:lnTo>
                  <a:pt x="1892410" y="3995802"/>
                </a:lnTo>
                <a:cubicBezTo>
                  <a:pt x="2158362" y="3851055"/>
                  <a:pt x="2719951" y="3499111"/>
                  <a:pt x="2945231" y="3392779"/>
                </a:cubicBezTo>
                <a:cubicBezTo>
                  <a:pt x="2951930" y="2959965"/>
                  <a:pt x="2942398" y="2988320"/>
                  <a:pt x="2941099" y="2750152"/>
                </a:cubicBezTo>
                <a:cubicBezTo>
                  <a:pt x="3186211" y="2849273"/>
                  <a:pt x="3391919" y="3000935"/>
                  <a:pt x="3741565" y="3184768"/>
                </a:cubicBezTo>
                <a:lnTo>
                  <a:pt x="1903223" y="4233702"/>
                </a:lnTo>
                <a:lnTo>
                  <a:pt x="0" y="3206394"/>
                </a:lnTo>
                <a:close/>
                <a:moveTo>
                  <a:pt x="988516" y="2654905"/>
                </a:moveTo>
                <a:lnTo>
                  <a:pt x="978326" y="2779935"/>
                </a:lnTo>
                <a:lnTo>
                  <a:pt x="1851168" y="3288267"/>
                </a:lnTo>
                <a:lnTo>
                  <a:pt x="1848613" y="3144129"/>
                </a:lnTo>
                <a:close/>
                <a:moveTo>
                  <a:pt x="988516" y="2347428"/>
                </a:moveTo>
                <a:lnTo>
                  <a:pt x="978326" y="2472457"/>
                </a:lnTo>
                <a:lnTo>
                  <a:pt x="1851168" y="2980790"/>
                </a:lnTo>
                <a:lnTo>
                  <a:pt x="1848613" y="2836652"/>
                </a:lnTo>
                <a:close/>
                <a:moveTo>
                  <a:pt x="988513" y="2039951"/>
                </a:moveTo>
                <a:lnTo>
                  <a:pt x="978323" y="2164981"/>
                </a:lnTo>
                <a:lnTo>
                  <a:pt x="1851165" y="2673313"/>
                </a:lnTo>
                <a:lnTo>
                  <a:pt x="1848610" y="2529175"/>
                </a:lnTo>
                <a:close/>
                <a:moveTo>
                  <a:pt x="988513" y="1732474"/>
                </a:moveTo>
                <a:lnTo>
                  <a:pt x="978323" y="1857504"/>
                </a:lnTo>
                <a:lnTo>
                  <a:pt x="1851165" y="2365836"/>
                </a:lnTo>
                <a:lnTo>
                  <a:pt x="1848610" y="2221698"/>
                </a:lnTo>
                <a:close/>
                <a:moveTo>
                  <a:pt x="988513" y="1424998"/>
                </a:moveTo>
                <a:lnTo>
                  <a:pt x="978323" y="1550027"/>
                </a:lnTo>
                <a:lnTo>
                  <a:pt x="1851165" y="2058359"/>
                </a:lnTo>
                <a:lnTo>
                  <a:pt x="1848610" y="1914221"/>
                </a:lnTo>
                <a:close/>
                <a:moveTo>
                  <a:pt x="988513" y="1117521"/>
                </a:moveTo>
                <a:lnTo>
                  <a:pt x="978323" y="1242550"/>
                </a:lnTo>
                <a:lnTo>
                  <a:pt x="1851165" y="1750882"/>
                </a:lnTo>
                <a:lnTo>
                  <a:pt x="1848610" y="1606744"/>
                </a:lnTo>
                <a:close/>
                <a:moveTo>
                  <a:pt x="988513" y="810044"/>
                </a:moveTo>
                <a:lnTo>
                  <a:pt x="978323" y="935073"/>
                </a:lnTo>
                <a:lnTo>
                  <a:pt x="1851165" y="1443405"/>
                </a:lnTo>
                <a:lnTo>
                  <a:pt x="1848610" y="1299268"/>
                </a:lnTo>
                <a:close/>
                <a:moveTo>
                  <a:pt x="2894446" y="663536"/>
                </a:moveTo>
                <a:cubicBezTo>
                  <a:pt x="2888076" y="1555350"/>
                  <a:pt x="2881704" y="2447164"/>
                  <a:pt x="2875335" y="3338979"/>
                </a:cubicBezTo>
                <a:lnTo>
                  <a:pt x="1964410" y="3854956"/>
                </a:lnTo>
                <a:lnTo>
                  <a:pt x="1964410" y="1211366"/>
                </a:lnTo>
                <a:close/>
                <a:moveTo>
                  <a:pt x="844584" y="552888"/>
                </a:moveTo>
                <a:lnTo>
                  <a:pt x="1933606" y="1197926"/>
                </a:lnTo>
                <a:lnTo>
                  <a:pt x="1933606" y="3895358"/>
                </a:lnTo>
                <a:lnTo>
                  <a:pt x="852960" y="3300583"/>
                </a:lnTo>
                <a:cubicBezTo>
                  <a:pt x="850167" y="2384685"/>
                  <a:pt x="847377" y="1468786"/>
                  <a:pt x="844584" y="552888"/>
                </a:cubicBezTo>
                <a:close/>
                <a:moveTo>
                  <a:pt x="1841460" y="0"/>
                </a:moveTo>
                <a:lnTo>
                  <a:pt x="2896976" y="628284"/>
                </a:lnTo>
                <a:lnTo>
                  <a:pt x="1955071" y="1162061"/>
                </a:lnTo>
                <a:lnTo>
                  <a:pt x="895195" y="525399"/>
                </a:ln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6804" tIns="63402" rIns="63402" bIns="126804" numCol="1" spcCol="0" rtlCol="0" fromWordArt="0" anchor="b" anchorCtr="0" forceAA="0" compatLnSpc="1">
            <a:prstTxWarp prst="textNoShape">
              <a:avLst/>
            </a:prstTxWarp>
            <a:noAutofit/>
          </a:bodyPr>
          <a:lstStyle/>
          <a:p>
            <a:pPr algn="ctr" defTabSz="1267578" fontAlgn="base">
              <a:spcBef>
                <a:spcPct val="0"/>
              </a:spcBef>
              <a:spcAft>
                <a:spcPct val="0"/>
              </a:spcAft>
            </a:pPr>
            <a:endParaRPr lang="en-US" sz="2497" kern="0" spc="-69" err="1">
              <a:gradFill>
                <a:gsLst>
                  <a:gs pos="0">
                    <a:srgbClr val="FFFFFF"/>
                  </a:gs>
                  <a:gs pos="100000">
                    <a:srgbClr val="FFFFFF"/>
                  </a:gs>
                </a:gsLst>
                <a:lin ang="5400000" scaled="0"/>
              </a:gradFill>
              <a:ea typeface="Segoe UI" pitchFamily="34" charset="0"/>
              <a:cs typeface="Segoe UI" pitchFamily="34" charset="0"/>
            </a:endParaRPr>
          </a:p>
        </p:txBody>
      </p:sp>
      <p:sp>
        <p:nvSpPr>
          <p:cNvPr id="34" name="Oval 5"/>
          <p:cNvSpPr/>
          <p:nvPr/>
        </p:nvSpPr>
        <p:spPr bwMode="auto">
          <a:xfrm>
            <a:off x="9535017" y="3078834"/>
            <a:ext cx="402396" cy="358264"/>
          </a:xfrm>
          <a:custGeom>
            <a:avLst/>
            <a:gdLst/>
            <a:ahLst/>
            <a:cxnLst/>
            <a:rect l="l" t="t" r="r" b="b"/>
            <a:pathLst>
              <a:path w="2630488" h="2342610">
                <a:moveTo>
                  <a:pt x="2630487" y="289330"/>
                </a:moveTo>
                <a:lnTo>
                  <a:pt x="2626677" y="773677"/>
                </a:lnTo>
                <a:lnTo>
                  <a:pt x="2554287" y="857020"/>
                </a:lnTo>
                <a:lnTo>
                  <a:pt x="2622867" y="922267"/>
                </a:lnTo>
                <a:lnTo>
                  <a:pt x="2622867" y="1441855"/>
                </a:lnTo>
                <a:lnTo>
                  <a:pt x="2542857" y="1512340"/>
                </a:lnTo>
                <a:lnTo>
                  <a:pt x="2629534" y="1581872"/>
                </a:lnTo>
                <a:cubicBezTo>
                  <a:pt x="2627947" y="1754751"/>
                  <a:pt x="2631122" y="1930011"/>
                  <a:pt x="2629535" y="2102890"/>
                </a:cubicBezTo>
                <a:cubicBezTo>
                  <a:pt x="2597785" y="2373400"/>
                  <a:pt x="258604" y="2467222"/>
                  <a:pt x="5874" y="2105272"/>
                </a:cubicBezTo>
                <a:cubicBezTo>
                  <a:pt x="8255" y="1932552"/>
                  <a:pt x="5874" y="1750306"/>
                  <a:pt x="8255" y="1577586"/>
                </a:cubicBezTo>
                <a:lnTo>
                  <a:pt x="62547" y="1512340"/>
                </a:lnTo>
                <a:lnTo>
                  <a:pt x="5397" y="1439950"/>
                </a:lnTo>
                <a:lnTo>
                  <a:pt x="5397" y="921790"/>
                </a:lnTo>
                <a:lnTo>
                  <a:pt x="70167" y="848924"/>
                </a:lnTo>
                <a:lnTo>
                  <a:pt x="1587" y="773200"/>
                </a:lnTo>
                <a:lnTo>
                  <a:pt x="3492" y="296950"/>
                </a:lnTo>
                <a:cubicBezTo>
                  <a:pt x="161766" y="539679"/>
                  <a:pt x="2354103" y="523803"/>
                  <a:pt x="2630487" y="289330"/>
                </a:cubicBezTo>
                <a:close/>
                <a:moveTo>
                  <a:pt x="1315244" y="0"/>
                </a:moveTo>
                <a:cubicBezTo>
                  <a:pt x="2041633" y="0"/>
                  <a:pt x="2630488" y="85290"/>
                  <a:pt x="2630488" y="190500"/>
                </a:cubicBezTo>
                <a:cubicBezTo>
                  <a:pt x="2630488" y="295710"/>
                  <a:pt x="2041633" y="381000"/>
                  <a:pt x="1315244" y="381000"/>
                </a:cubicBezTo>
                <a:cubicBezTo>
                  <a:pt x="588855" y="381000"/>
                  <a:pt x="0" y="295710"/>
                  <a:pt x="0" y="190500"/>
                </a:cubicBezTo>
                <a:cubicBezTo>
                  <a:pt x="0" y="85290"/>
                  <a:pt x="588855" y="0"/>
                  <a:pt x="1315244"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53610" tIns="202888" rIns="253610" bIns="202888" numCol="1" spcCol="0" rtlCol="0" fromWordArt="0" anchor="t" anchorCtr="0" forceAA="0" compatLnSpc="1">
            <a:prstTxWarp prst="textNoShape">
              <a:avLst/>
            </a:prstTxWarp>
            <a:noAutofit/>
          </a:bodyPr>
          <a:lstStyle/>
          <a:p>
            <a:pPr algn="ctr" defTabSz="1293055" fontAlgn="base">
              <a:lnSpc>
                <a:spcPct val="90000"/>
              </a:lnSpc>
              <a:spcBef>
                <a:spcPct val="0"/>
              </a:spcBef>
              <a:spcAft>
                <a:spcPct val="0"/>
              </a:spcAft>
            </a:pPr>
            <a:endParaRPr lang="en-US" sz="2497" kern="0">
              <a:solidFill>
                <a:schemeClr val="accent1"/>
              </a:solidFill>
              <a:ea typeface="Segoe UI" pitchFamily="34" charset="0"/>
              <a:cs typeface="Segoe UI" pitchFamily="34" charset="0"/>
            </a:endParaRPr>
          </a:p>
        </p:txBody>
      </p:sp>
      <p:sp>
        <p:nvSpPr>
          <p:cNvPr id="37" name="Rectangle 36"/>
          <p:cNvSpPr/>
          <p:nvPr/>
        </p:nvSpPr>
        <p:spPr>
          <a:xfrm>
            <a:off x="8635433" y="5059275"/>
            <a:ext cx="1799168" cy="492674"/>
          </a:xfrm>
          <a:prstGeom prst="rect">
            <a:avLst/>
          </a:prstGeom>
          <a:solidFill>
            <a:schemeClr val="accent3">
              <a:lumMod val="20000"/>
              <a:lumOff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224"/>
            <a:r>
              <a:rPr lang="en-US" sz="1360" kern="0">
                <a:solidFill>
                  <a:sysClr val="windowText" lastClr="000000"/>
                </a:solidFill>
              </a:rPr>
              <a:t>Microsoft R Open</a:t>
            </a:r>
          </a:p>
        </p:txBody>
      </p:sp>
      <p:sp>
        <p:nvSpPr>
          <p:cNvPr id="39" name="Rectangle 38"/>
          <p:cNvSpPr/>
          <p:nvPr/>
        </p:nvSpPr>
        <p:spPr>
          <a:xfrm>
            <a:off x="8635433" y="5729713"/>
            <a:ext cx="1799168" cy="522165"/>
          </a:xfrm>
          <a:prstGeom prst="rect">
            <a:avLst/>
          </a:prstGeom>
          <a:solidFill>
            <a:schemeClr val="accent1">
              <a:lumMod val="40000"/>
              <a:lumOff val="6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224"/>
            <a:r>
              <a:rPr lang="en-US" sz="1360" kern="0">
                <a:solidFill>
                  <a:sysClr val="windowText" lastClr="000000"/>
                </a:solidFill>
              </a:rPr>
              <a:t>Microsoft R Server</a:t>
            </a:r>
          </a:p>
        </p:txBody>
      </p:sp>
    </p:spTree>
    <p:extLst>
      <p:ext uri="{BB962C8B-B14F-4D97-AF65-F5344CB8AC3E}">
        <p14:creationId xmlns:p14="http://schemas.microsoft.com/office/powerpoint/2010/main" val="18668925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6288501" y="2921877"/>
            <a:ext cx="2990770" cy="3916569"/>
          </a:xfrm>
          <a:prstGeom prst="rect">
            <a:avLst/>
          </a:prstGeom>
          <a:solidFill>
            <a:schemeClr val="bg1">
              <a:lumMod val="50000"/>
              <a:alpha val="13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4"/>
            <a:r>
              <a:rPr lang="en-US" sz="1836" kern="0">
                <a:solidFill>
                  <a:sysClr val="windowText" lastClr="000000"/>
                </a:solidFill>
              </a:rPr>
              <a:t>		</a:t>
            </a:r>
          </a:p>
        </p:txBody>
      </p:sp>
      <p:sp>
        <p:nvSpPr>
          <p:cNvPr id="31" name="Rectangle 30"/>
          <p:cNvSpPr/>
          <p:nvPr/>
        </p:nvSpPr>
        <p:spPr>
          <a:xfrm>
            <a:off x="582280" y="2921879"/>
            <a:ext cx="2070609" cy="2444281"/>
          </a:xfrm>
          <a:prstGeom prst="rect">
            <a:avLst/>
          </a:prstGeom>
          <a:solidFill>
            <a:schemeClr val="bg1">
              <a:lumMod val="50000"/>
              <a:alpha val="13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4"/>
            <a:r>
              <a:rPr lang="en-US" sz="1836" kern="0">
                <a:solidFill>
                  <a:sysClr val="windowText" lastClr="000000"/>
                </a:solidFill>
              </a:rPr>
              <a:t>		</a:t>
            </a:r>
          </a:p>
        </p:txBody>
      </p:sp>
      <p:sp>
        <p:nvSpPr>
          <p:cNvPr id="4" name="TextBox 3"/>
          <p:cNvSpPr txBox="1"/>
          <p:nvPr/>
        </p:nvSpPr>
        <p:spPr>
          <a:xfrm>
            <a:off x="355674" y="497248"/>
            <a:ext cx="11968814" cy="446332"/>
          </a:xfrm>
          <a:prstGeom prst="rect">
            <a:avLst/>
          </a:prstGeom>
          <a:noFill/>
        </p:spPr>
        <p:txBody>
          <a:bodyPr wrap="square" rtlCol="0">
            <a:spAutoFit/>
          </a:bodyPr>
          <a:lstStyle/>
          <a:p>
            <a:pPr defTabSz="914224"/>
            <a:endParaRPr lang="en-US" sz="408" b="1" kern="0">
              <a:solidFill>
                <a:sysClr val="windowText" lastClr="000000"/>
              </a:solidFill>
            </a:endParaRPr>
          </a:p>
          <a:p>
            <a:pPr defTabSz="914224"/>
            <a:endParaRPr lang="en-US" sz="1836" kern="0">
              <a:solidFill>
                <a:sysClr val="windowText" lastClr="000000"/>
              </a:solidFill>
            </a:endParaRPr>
          </a:p>
        </p:txBody>
      </p:sp>
      <p:sp>
        <p:nvSpPr>
          <p:cNvPr id="12" name="TextBox 11"/>
          <p:cNvSpPr txBox="1"/>
          <p:nvPr/>
        </p:nvSpPr>
        <p:spPr>
          <a:xfrm>
            <a:off x="211892" y="4505659"/>
            <a:ext cx="2919229" cy="435541"/>
          </a:xfrm>
          <a:prstGeom prst="rect">
            <a:avLst/>
          </a:prstGeom>
          <a:noFill/>
        </p:spPr>
        <p:txBody>
          <a:bodyPr wrap="square" rtlCol="0">
            <a:spAutoFit/>
          </a:bodyPr>
          <a:lstStyle/>
          <a:p>
            <a:pPr algn="ctr" defTabSz="914224"/>
            <a:r>
              <a:rPr lang="en-US" sz="2175" kern="0">
                <a:solidFill>
                  <a:sysClr val="windowText" lastClr="000000"/>
                </a:solidFill>
              </a:rPr>
              <a:t>Application</a:t>
            </a:r>
          </a:p>
        </p:txBody>
      </p:sp>
      <p:sp>
        <p:nvSpPr>
          <p:cNvPr id="16" name="TextBox 15"/>
          <p:cNvSpPr txBox="1"/>
          <p:nvPr/>
        </p:nvSpPr>
        <p:spPr>
          <a:xfrm>
            <a:off x="6601553" y="4131063"/>
            <a:ext cx="2403435" cy="435541"/>
          </a:xfrm>
          <a:prstGeom prst="rect">
            <a:avLst/>
          </a:prstGeom>
          <a:noFill/>
        </p:spPr>
        <p:txBody>
          <a:bodyPr wrap="square" rtlCol="0">
            <a:spAutoFit/>
          </a:bodyPr>
          <a:lstStyle/>
          <a:p>
            <a:pPr defTabSz="914224"/>
            <a:r>
              <a:rPr lang="en-US" sz="2175" kern="0">
                <a:solidFill>
                  <a:sysClr val="windowText" lastClr="000000"/>
                </a:solidFill>
              </a:rPr>
              <a:t>SQL Server 2016</a:t>
            </a:r>
          </a:p>
        </p:txBody>
      </p:sp>
      <p:sp>
        <p:nvSpPr>
          <p:cNvPr id="49" name="Oval 48"/>
          <p:cNvSpPr/>
          <p:nvPr/>
        </p:nvSpPr>
        <p:spPr>
          <a:xfrm>
            <a:off x="8890214" y="3813417"/>
            <a:ext cx="372988" cy="372988"/>
          </a:xfrm>
          <a:prstGeom prst="ellips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4"/>
            <a:r>
              <a:rPr lang="en-US" sz="1632" b="1" kern="0">
                <a:solidFill>
                  <a:sysClr val="windowText" lastClr="000000"/>
                </a:solidFill>
              </a:rPr>
              <a:t>2</a:t>
            </a:r>
          </a:p>
        </p:txBody>
      </p:sp>
      <p:sp>
        <p:nvSpPr>
          <p:cNvPr id="57" name="Rectangle 56"/>
          <p:cNvSpPr/>
          <p:nvPr/>
        </p:nvSpPr>
        <p:spPr>
          <a:xfrm>
            <a:off x="9262181" y="4735401"/>
            <a:ext cx="3172530" cy="1291648"/>
          </a:xfrm>
          <a:prstGeom prst="rect">
            <a:avLst/>
          </a:prstGeom>
        </p:spPr>
        <p:txBody>
          <a:bodyPr wrap="square">
            <a:spAutoFit/>
          </a:bodyPr>
          <a:lstStyle/>
          <a:p>
            <a:pPr defTabSz="914224">
              <a:lnSpc>
                <a:spcPct val="107000"/>
              </a:lnSpc>
              <a:spcAft>
                <a:spcPts val="816"/>
              </a:spcAft>
            </a:pPr>
            <a:r>
              <a:rPr lang="en-US" sz="1360" i="1" kern="0"/>
              <a:t>exec </a:t>
            </a:r>
            <a:r>
              <a:rPr lang="en-US" sz="1360" kern="0" err="1">
                <a:latin typeface="Consolas"/>
                <a:cs typeface="Consolas"/>
              </a:rPr>
              <a:t>sp_execute_external_script</a:t>
            </a:r>
            <a:endParaRPr lang="en-US" sz="1360" kern="0">
              <a:latin typeface="Consolas"/>
              <a:cs typeface="Consolas"/>
            </a:endParaRPr>
          </a:p>
          <a:p>
            <a:pPr marL="75545" defTabSz="914224"/>
            <a:r>
              <a:rPr lang="en-US" sz="1360" kern="0">
                <a:latin typeface="Consolas"/>
                <a:cs typeface="Consolas"/>
              </a:rPr>
              <a:t>   @language = ‘R’</a:t>
            </a:r>
          </a:p>
          <a:p>
            <a:pPr marL="75545" defTabSz="914224"/>
            <a:r>
              <a:rPr lang="en-US" sz="1360" kern="0">
                <a:latin typeface="Consolas"/>
                <a:cs typeface="Consolas"/>
              </a:rPr>
              <a:t>,  @script = </a:t>
            </a:r>
          </a:p>
          <a:p>
            <a:pPr marL="75545" defTabSz="914224"/>
            <a:r>
              <a:rPr lang="en-US" sz="1360" kern="0">
                <a:latin typeface="Consolas"/>
                <a:cs typeface="Consolas"/>
              </a:rPr>
              <a:t>-- R code --</a:t>
            </a:r>
          </a:p>
          <a:p>
            <a:pPr defTabSz="914224"/>
            <a:endParaRPr lang="en-US" sz="1428" i="1" kern="0">
              <a:solidFill>
                <a:sysClr val="windowText" lastClr="000000"/>
              </a:solidFill>
            </a:endParaRPr>
          </a:p>
        </p:txBody>
      </p:sp>
      <p:sp>
        <p:nvSpPr>
          <p:cNvPr id="32" name="Rectangle 31"/>
          <p:cNvSpPr/>
          <p:nvPr/>
        </p:nvSpPr>
        <p:spPr>
          <a:xfrm>
            <a:off x="6955115" y="4727798"/>
            <a:ext cx="1827041" cy="564223"/>
          </a:xfrm>
          <a:prstGeom prst="rect">
            <a:avLst/>
          </a:prstGeom>
          <a:solidFill>
            <a:srgbClr val="FFFF00"/>
          </a:solidFill>
          <a:ln>
            <a:noFill/>
          </a:ln>
        </p:spPr>
        <p:style>
          <a:lnRef idx="1">
            <a:schemeClr val="accent2"/>
          </a:lnRef>
          <a:fillRef idx="3">
            <a:schemeClr val="accent2"/>
          </a:fillRef>
          <a:effectRef idx="2">
            <a:schemeClr val="accent2"/>
          </a:effectRef>
          <a:fontRef idx="minor">
            <a:schemeClr val="lt1"/>
          </a:fontRef>
        </p:style>
        <p:txBody>
          <a:bodyPr rtlCol="0" anchor="ctr"/>
          <a:lstStyle/>
          <a:p>
            <a:pPr algn="ctr" defTabSz="914224"/>
            <a:r>
              <a:rPr lang="en-US" sz="1360" kern="0">
                <a:solidFill>
                  <a:sysClr val="windowText" lastClr="000000"/>
                </a:solidFill>
              </a:rPr>
              <a:t>Advanced Analytics  Extensions</a:t>
            </a:r>
          </a:p>
        </p:txBody>
      </p:sp>
      <p:sp>
        <p:nvSpPr>
          <p:cNvPr id="36" name="Rectangle 35"/>
          <p:cNvSpPr/>
          <p:nvPr/>
        </p:nvSpPr>
        <p:spPr>
          <a:xfrm>
            <a:off x="6958041" y="5453846"/>
            <a:ext cx="1824114" cy="492674"/>
          </a:xfrm>
          <a:prstGeom prst="rect">
            <a:avLst/>
          </a:prstGeom>
          <a:solidFill>
            <a:schemeClr val="accent3">
              <a:lumMod val="20000"/>
              <a:lumOff val="8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4"/>
            <a:r>
              <a:rPr lang="en-US" sz="1360" kern="0">
                <a:solidFill>
                  <a:sysClr val="windowText" lastClr="000000"/>
                </a:solidFill>
              </a:rPr>
              <a:t>Microsoft R Open</a:t>
            </a:r>
          </a:p>
        </p:txBody>
      </p:sp>
      <p:sp>
        <p:nvSpPr>
          <p:cNvPr id="38" name="Rectangle 37"/>
          <p:cNvSpPr/>
          <p:nvPr/>
        </p:nvSpPr>
        <p:spPr>
          <a:xfrm>
            <a:off x="6958041" y="6132090"/>
            <a:ext cx="1824114" cy="522165"/>
          </a:xfrm>
          <a:prstGeom prst="rect">
            <a:avLst/>
          </a:prstGeom>
          <a:solidFill>
            <a:schemeClr val="accent1">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4"/>
            <a:r>
              <a:rPr lang="en-US" sz="1360" kern="0" err="1">
                <a:solidFill>
                  <a:sysClr val="windowText" lastClr="000000"/>
                </a:solidFill>
              </a:rPr>
              <a:t>Mcirosoft</a:t>
            </a:r>
            <a:r>
              <a:rPr lang="en-US" sz="1360" kern="0">
                <a:solidFill>
                  <a:sysClr val="windowText" lastClr="000000"/>
                </a:solidFill>
              </a:rPr>
              <a:t> R Server</a:t>
            </a:r>
          </a:p>
        </p:txBody>
      </p:sp>
      <p:pic>
        <p:nvPicPr>
          <p:cNvPr id="30" name="Picture 29"/>
          <p:cNvPicPr>
            <a:picLocks noChangeAspect="1"/>
          </p:cNvPicPr>
          <p:nvPr/>
        </p:nvPicPr>
        <p:blipFill>
          <a:blip r:embed="rId2"/>
          <a:stretch>
            <a:fillRect/>
          </a:stretch>
        </p:blipFill>
        <p:spPr>
          <a:xfrm>
            <a:off x="1169571" y="3282277"/>
            <a:ext cx="969995" cy="1146904"/>
          </a:xfrm>
          <a:prstGeom prst="rect">
            <a:avLst/>
          </a:prstGeom>
        </p:spPr>
      </p:pic>
      <p:cxnSp>
        <p:nvCxnSpPr>
          <p:cNvPr id="37" name="Straight Arrow Connector 36"/>
          <p:cNvCxnSpPr/>
          <p:nvPr/>
        </p:nvCxnSpPr>
        <p:spPr>
          <a:xfrm flipV="1">
            <a:off x="2739056" y="3956381"/>
            <a:ext cx="3468277" cy="58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3052123" y="3490821"/>
            <a:ext cx="4328405" cy="382308"/>
          </a:xfrm>
          <a:prstGeom prst="rect">
            <a:avLst/>
          </a:prstGeom>
          <a:noFill/>
        </p:spPr>
        <p:txBody>
          <a:bodyPr wrap="square" rtlCol="0">
            <a:spAutoFit/>
          </a:bodyPr>
          <a:lstStyle/>
          <a:p>
            <a:pPr defTabSz="914224"/>
            <a:r>
              <a:rPr lang="en-US" sz="1836" kern="0">
                <a:solidFill>
                  <a:schemeClr val="accent3"/>
                </a:solidFill>
              </a:rPr>
              <a:t>Call System Stored Procedure</a:t>
            </a:r>
          </a:p>
        </p:txBody>
      </p:sp>
      <p:cxnSp>
        <p:nvCxnSpPr>
          <p:cNvPr id="51" name="Straight Arrow Connector 50"/>
          <p:cNvCxnSpPr/>
          <p:nvPr/>
        </p:nvCxnSpPr>
        <p:spPr>
          <a:xfrm flipV="1">
            <a:off x="2727002" y="4382113"/>
            <a:ext cx="3443496" cy="881"/>
          </a:xfrm>
          <a:prstGeom prst="straightConnector1">
            <a:avLst/>
          </a:prstGeom>
          <a:ln w="1905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55" name="Oval 54"/>
          <p:cNvSpPr/>
          <p:nvPr/>
        </p:nvSpPr>
        <p:spPr>
          <a:xfrm>
            <a:off x="2758131" y="3503073"/>
            <a:ext cx="372988" cy="372988"/>
          </a:xfrm>
          <a:prstGeom prst="ellips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4"/>
            <a:r>
              <a:rPr lang="en-US" sz="1632" b="1" kern="0">
                <a:solidFill>
                  <a:sysClr val="windowText" lastClr="000000"/>
                </a:solidFill>
              </a:rPr>
              <a:t>1</a:t>
            </a:r>
          </a:p>
        </p:txBody>
      </p:sp>
      <p:sp>
        <p:nvSpPr>
          <p:cNvPr id="65" name="TextBox 64"/>
          <p:cNvSpPr txBox="1"/>
          <p:nvPr/>
        </p:nvSpPr>
        <p:spPr>
          <a:xfrm>
            <a:off x="3059508" y="4508759"/>
            <a:ext cx="2411335" cy="382308"/>
          </a:xfrm>
          <a:prstGeom prst="rect">
            <a:avLst/>
          </a:prstGeom>
          <a:noFill/>
        </p:spPr>
        <p:txBody>
          <a:bodyPr wrap="square" rtlCol="0">
            <a:spAutoFit/>
          </a:bodyPr>
          <a:lstStyle/>
          <a:p>
            <a:pPr defTabSz="914224"/>
            <a:r>
              <a:rPr lang="en-US" sz="1836" kern="0">
                <a:solidFill>
                  <a:schemeClr val="accent3"/>
                </a:solidFill>
              </a:rPr>
              <a:t>Results: scores, plots</a:t>
            </a:r>
          </a:p>
        </p:txBody>
      </p:sp>
      <p:sp>
        <p:nvSpPr>
          <p:cNvPr id="66" name="Oval 65"/>
          <p:cNvSpPr/>
          <p:nvPr/>
        </p:nvSpPr>
        <p:spPr>
          <a:xfrm>
            <a:off x="2761159" y="4517076"/>
            <a:ext cx="372988" cy="372988"/>
          </a:xfrm>
          <a:prstGeom prst="ellipse">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4"/>
            <a:r>
              <a:rPr lang="en-US" sz="1632" b="1" kern="0">
                <a:solidFill>
                  <a:sysClr val="windowText" lastClr="000000"/>
                </a:solidFill>
              </a:rPr>
              <a:t>3</a:t>
            </a:r>
          </a:p>
        </p:txBody>
      </p:sp>
      <p:sp>
        <p:nvSpPr>
          <p:cNvPr id="68" name="TextBox 67"/>
          <p:cNvSpPr txBox="1"/>
          <p:nvPr/>
        </p:nvSpPr>
        <p:spPr>
          <a:xfrm>
            <a:off x="9280070" y="3823911"/>
            <a:ext cx="2545454" cy="958583"/>
          </a:xfrm>
          <a:prstGeom prst="rect">
            <a:avLst/>
          </a:prstGeom>
          <a:noFill/>
        </p:spPr>
        <p:txBody>
          <a:bodyPr wrap="square" rtlCol="0">
            <a:spAutoFit/>
          </a:bodyPr>
          <a:lstStyle/>
          <a:p>
            <a:pPr defTabSz="914224"/>
            <a:r>
              <a:rPr lang="en-US" sz="1836" kern="0">
                <a:solidFill>
                  <a:schemeClr val="accent3"/>
                </a:solidFill>
              </a:rPr>
              <a:t>The stored procedure contains R code and </a:t>
            </a:r>
          </a:p>
          <a:p>
            <a:pPr defTabSz="914224"/>
            <a:r>
              <a:rPr lang="en-US" sz="1836" kern="0">
                <a:solidFill>
                  <a:schemeClr val="accent3"/>
                </a:solidFill>
              </a:rPr>
              <a:t>executes in-database</a:t>
            </a:r>
            <a:endParaRPr lang="en-US" sz="2448" kern="0">
              <a:solidFill>
                <a:schemeClr val="accent3"/>
              </a:solidFill>
            </a:endParaRPr>
          </a:p>
        </p:txBody>
      </p:sp>
      <p:sp>
        <p:nvSpPr>
          <p:cNvPr id="2" name="Title 1"/>
          <p:cNvSpPr>
            <a:spLocks noGrp="1"/>
          </p:cNvSpPr>
          <p:nvPr>
            <p:ph type="title"/>
          </p:nvPr>
        </p:nvSpPr>
        <p:spPr/>
        <p:txBody>
          <a:bodyPr/>
          <a:lstStyle/>
          <a:p>
            <a:r>
              <a:rPr lang="en-US"/>
              <a:t>Model Operationalization with SQL R Services</a:t>
            </a:r>
          </a:p>
        </p:txBody>
      </p:sp>
      <p:sp>
        <p:nvSpPr>
          <p:cNvPr id="5" name="Text Placeholder 4"/>
          <p:cNvSpPr>
            <a:spLocks noGrp="1"/>
          </p:cNvSpPr>
          <p:nvPr>
            <p:ph type="body" sz="quarter" idx="13"/>
          </p:nvPr>
        </p:nvSpPr>
        <p:spPr>
          <a:xfrm>
            <a:off x="623411" y="1632320"/>
            <a:ext cx="11189653" cy="1054389"/>
          </a:xfrm>
        </p:spPr>
        <p:txBody>
          <a:bodyPr/>
          <a:lstStyle/>
          <a:p>
            <a:pPr lvl="2"/>
            <a:r>
              <a:rPr lang="en-US" sz="1903"/>
              <a:t>Call a T-SQL System Stored Procedure to generate features and train (or retrain) the model</a:t>
            </a:r>
          </a:p>
          <a:p>
            <a:pPr lvl="2"/>
            <a:r>
              <a:rPr lang="en-US" sz="1903"/>
              <a:t>Call a T-SQL System Stored Procedure from my application and have it trigger R script execution in-database to predict on new dataset. Results are then returned to my application (predictions, plots).</a:t>
            </a:r>
          </a:p>
        </p:txBody>
      </p:sp>
      <p:sp>
        <p:nvSpPr>
          <p:cNvPr id="8" name="Text Placeholder 7"/>
          <p:cNvSpPr>
            <a:spLocks noGrp="1"/>
          </p:cNvSpPr>
          <p:nvPr>
            <p:ph type="body" sz="quarter" idx="14"/>
          </p:nvPr>
        </p:nvSpPr>
        <p:spPr>
          <a:xfrm>
            <a:off x="635870" y="1146235"/>
            <a:ext cx="11189653" cy="534159"/>
          </a:xfrm>
        </p:spPr>
        <p:txBody>
          <a:bodyPr/>
          <a:lstStyle/>
          <a:p>
            <a:pPr marL="0" indent="0">
              <a:buNone/>
            </a:pPr>
            <a:r>
              <a:rPr lang="en-US">
                <a:solidFill>
                  <a:schemeClr val="tx1"/>
                </a:solidFill>
              </a:rPr>
              <a:t>R Code-&gt;T-SQL Stored Proc</a:t>
            </a:r>
          </a:p>
        </p:txBody>
      </p:sp>
      <p:pic>
        <p:nvPicPr>
          <p:cNvPr id="33" name="Picture 32"/>
          <p:cNvPicPr>
            <a:picLocks noChangeAspect="1"/>
          </p:cNvPicPr>
          <p:nvPr/>
        </p:nvPicPr>
        <p:blipFill>
          <a:blip r:embed="rId3"/>
          <a:stretch>
            <a:fillRect/>
          </a:stretch>
        </p:blipFill>
        <p:spPr>
          <a:xfrm>
            <a:off x="8091615" y="3472533"/>
            <a:ext cx="243373" cy="248375"/>
          </a:xfrm>
          <a:prstGeom prst="rect">
            <a:avLst/>
          </a:prstGeom>
        </p:spPr>
      </p:pic>
      <p:sp>
        <p:nvSpPr>
          <p:cNvPr id="34" name="Freeform 33"/>
          <p:cNvSpPr>
            <a:spLocks noChangeAspect="1"/>
          </p:cNvSpPr>
          <p:nvPr/>
        </p:nvSpPr>
        <p:spPr bwMode="auto">
          <a:xfrm>
            <a:off x="7015160" y="3219463"/>
            <a:ext cx="764604" cy="864949"/>
          </a:xfrm>
          <a:custGeom>
            <a:avLst/>
            <a:gdLst/>
            <a:ahLst/>
            <a:cxnLst/>
            <a:rect l="l" t="t" r="r" b="b"/>
            <a:pathLst>
              <a:path w="3741565" h="4233702">
                <a:moveTo>
                  <a:pt x="988516" y="2962380"/>
                </a:moveTo>
                <a:lnTo>
                  <a:pt x="978326" y="3087409"/>
                </a:lnTo>
                <a:lnTo>
                  <a:pt x="1851168" y="3595741"/>
                </a:lnTo>
                <a:lnTo>
                  <a:pt x="1848613" y="3451603"/>
                </a:lnTo>
                <a:close/>
                <a:moveTo>
                  <a:pt x="750527" y="2732654"/>
                </a:moveTo>
                <a:cubicBezTo>
                  <a:pt x="743315" y="3312985"/>
                  <a:pt x="744855" y="2946100"/>
                  <a:pt x="748460" y="3353411"/>
                </a:cubicBezTo>
                <a:lnTo>
                  <a:pt x="1892410" y="3995802"/>
                </a:lnTo>
                <a:cubicBezTo>
                  <a:pt x="2158362" y="3851055"/>
                  <a:pt x="2719951" y="3499111"/>
                  <a:pt x="2945231" y="3392779"/>
                </a:cubicBezTo>
                <a:cubicBezTo>
                  <a:pt x="2951930" y="2959965"/>
                  <a:pt x="2942398" y="2988320"/>
                  <a:pt x="2941099" y="2750152"/>
                </a:cubicBezTo>
                <a:cubicBezTo>
                  <a:pt x="3186211" y="2849273"/>
                  <a:pt x="3391919" y="3000935"/>
                  <a:pt x="3741565" y="3184768"/>
                </a:cubicBezTo>
                <a:lnTo>
                  <a:pt x="1903223" y="4233702"/>
                </a:lnTo>
                <a:lnTo>
                  <a:pt x="0" y="3206394"/>
                </a:lnTo>
                <a:close/>
                <a:moveTo>
                  <a:pt x="988516" y="2654905"/>
                </a:moveTo>
                <a:lnTo>
                  <a:pt x="978326" y="2779935"/>
                </a:lnTo>
                <a:lnTo>
                  <a:pt x="1851168" y="3288267"/>
                </a:lnTo>
                <a:lnTo>
                  <a:pt x="1848613" y="3144129"/>
                </a:lnTo>
                <a:close/>
                <a:moveTo>
                  <a:pt x="988516" y="2347428"/>
                </a:moveTo>
                <a:lnTo>
                  <a:pt x="978326" y="2472457"/>
                </a:lnTo>
                <a:lnTo>
                  <a:pt x="1851168" y="2980790"/>
                </a:lnTo>
                <a:lnTo>
                  <a:pt x="1848613" y="2836652"/>
                </a:lnTo>
                <a:close/>
                <a:moveTo>
                  <a:pt x="988513" y="2039951"/>
                </a:moveTo>
                <a:lnTo>
                  <a:pt x="978323" y="2164981"/>
                </a:lnTo>
                <a:lnTo>
                  <a:pt x="1851165" y="2673313"/>
                </a:lnTo>
                <a:lnTo>
                  <a:pt x="1848610" y="2529175"/>
                </a:lnTo>
                <a:close/>
                <a:moveTo>
                  <a:pt x="988513" y="1732474"/>
                </a:moveTo>
                <a:lnTo>
                  <a:pt x="978323" y="1857504"/>
                </a:lnTo>
                <a:lnTo>
                  <a:pt x="1851165" y="2365836"/>
                </a:lnTo>
                <a:lnTo>
                  <a:pt x="1848610" y="2221698"/>
                </a:lnTo>
                <a:close/>
                <a:moveTo>
                  <a:pt x="988513" y="1424998"/>
                </a:moveTo>
                <a:lnTo>
                  <a:pt x="978323" y="1550027"/>
                </a:lnTo>
                <a:lnTo>
                  <a:pt x="1851165" y="2058359"/>
                </a:lnTo>
                <a:lnTo>
                  <a:pt x="1848610" y="1914221"/>
                </a:lnTo>
                <a:close/>
                <a:moveTo>
                  <a:pt x="988513" y="1117521"/>
                </a:moveTo>
                <a:lnTo>
                  <a:pt x="978323" y="1242550"/>
                </a:lnTo>
                <a:lnTo>
                  <a:pt x="1851165" y="1750882"/>
                </a:lnTo>
                <a:lnTo>
                  <a:pt x="1848610" y="1606744"/>
                </a:lnTo>
                <a:close/>
                <a:moveTo>
                  <a:pt x="988513" y="810044"/>
                </a:moveTo>
                <a:lnTo>
                  <a:pt x="978323" y="935073"/>
                </a:lnTo>
                <a:lnTo>
                  <a:pt x="1851165" y="1443405"/>
                </a:lnTo>
                <a:lnTo>
                  <a:pt x="1848610" y="1299268"/>
                </a:lnTo>
                <a:close/>
                <a:moveTo>
                  <a:pt x="2894446" y="663536"/>
                </a:moveTo>
                <a:cubicBezTo>
                  <a:pt x="2888076" y="1555350"/>
                  <a:pt x="2881704" y="2447164"/>
                  <a:pt x="2875335" y="3338979"/>
                </a:cubicBezTo>
                <a:lnTo>
                  <a:pt x="1964410" y="3854956"/>
                </a:lnTo>
                <a:lnTo>
                  <a:pt x="1964410" y="1211366"/>
                </a:lnTo>
                <a:close/>
                <a:moveTo>
                  <a:pt x="844584" y="552888"/>
                </a:moveTo>
                <a:lnTo>
                  <a:pt x="1933606" y="1197926"/>
                </a:lnTo>
                <a:lnTo>
                  <a:pt x="1933606" y="3895358"/>
                </a:lnTo>
                <a:lnTo>
                  <a:pt x="852960" y="3300583"/>
                </a:lnTo>
                <a:cubicBezTo>
                  <a:pt x="850167" y="2384685"/>
                  <a:pt x="847377" y="1468786"/>
                  <a:pt x="844584" y="552888"/>
                </a:cubicBezTo>
                <a:close/>
                <a:moveTo>
                  <a:pt x="1841460" y="0"/>
                </a:moveTo>
                <a:lnTo>
                  <a:pt x="2896976" y="628284"/>
                </a:lnTo>
                <a:lnTo>
                  <a:pt x="1955071" y="1162061"/>
                </a:lnTo>
                <a:lnTo>
                  <a:pt x="895195" y="525399"/>
                </a:ln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26804" tIns="63402" rIns="63402" bIns="126804" numCol="1" spcCol="0" rtlCol="0" fromWordArt="0" anchor="b" anchorCtr="0" forceAA="0" compatLnSpc="1">
            <a:prstTxWarp prst="textNoShape">
              <a:avLst/>
            </a:prstTxWarp>
            <a:noAutofit/>
          </a:bodyPr>
          <a:lstStyle/>
          <a:p>
            <a:pPr algn="ctr" defTabSz="1267578" fontAlgn="base">
              <a:spcBef>
                <a:spcPct val="0"/>
              </a:spcBef>
              <a:spcAft>
                <a:spcPct val="0"/>
              </a:spcAft>
            </a:pPr>
            <a:endParaRPr lang="en-US" sz="2497" kern="0" spc="-69" err="1">
              <a:gradFill>
                <a:gsLst>
                  <a:gs pos="0">
                    <a:srgbClr val="FFFFFF"/>
                  </a:gs>
                  <a:gs pos="100000">
                    <a:srgbClr val="FFFFFF"/>
                  </a:gs>
                </a:gsLst>
                <a:lin ang="5400000" scaled="0"/>
              </a:gradFill>
              <a:ea typeface="Segoe UI" pitchFamily="34" charset="0"/>
              <a:cs typeface="Segoe UI" pitchFamily="34" charset="0"/>
            </a:endParaRPr>
          </a:p>
        </p:txBody>
      </p:sp>
      <p:sp>
        <p:nvSpPr>
          <p:cNvPr id="40" name="Oval 5"/>
          <p:cNvSpPr/>
          <p:nvPr/>
        </p:nvSpPr>
        <p:spPr bwMode="auto">
          <a:xfrm>
            <a:off x="7649432" y="3429367"/>
            <a:ext cx="402396" cy="358264"/>
          </a:xfrm>
          <a:custGeom>
            <a:avLst/>
            <a:gdLst/>
            <a:ahLst/>
            <a:cxnLst/>
            <a:rect l="l" t="t" r="r" b="b"/>
            <a:pathLst>
              <a:path w="2630488" h="2342610">
                <a:moveTo>
                  <a:pt x="2630487" y="289330"/>
                </a:moveTo>
                <a:lnTo>
                  <a:pt x="2626677" y="773677"/>
                </a:lnTo>
                <a:lnTo>
                  <a:pt x="2554287" y="857020"/>
                </a:lnTo>
                <a:lnTo>
                  <a:pt x="2622867" y="922267"/>
                </a:lnTo>
                <a:lnTo>
                  <a:pt x="2622867" y="1441855"/>
                </a:lnTo>
                <a:lnTo>
                  <a:pt x="2542857" y="1512340"/>
                </a:lnTo>
                <a:lnTo>
                  <a:pt x="2629534" y="1581872"/>
                </a:lnTo>
                <a:cubicBezTo>
                  <a:pt x="2627947" y="1754751"/>
                  <a:pt x="2631122" y="1930011"/>
                  <a:pt x="2629535" y="2102890"/>
                </a:cubicBezTo>
                <a:cubicBezTo>
                  <a:pt x="2597785" y="2373400"/>
                  <a:pt x="258604" y="2467222"/>
                  <a:pt x="5874" y="2105272"/>
                </a:cubicBezTo>
                <a:cubicBezTo>
                  <a:pt x="8255" y="1932552"/>
                  <a:pt x="5874" y="1750306"/>
                  <a:pt x="8255" y="1577586"/>
                </a:cubicBezTo>
                <a:lnTo>
                  <a:pt x="62547" y="1512340"/>
                </a:lnTo>
                <a:lnTo>
                  <a:pt x="5397" y="1439950"/>
                </a:lnTo>
                <a:lnTo>
                  <a:pt x="5397" y="921790"/>
                </a:lnTo>
                <a:lnTo>
                  <a:pt x="70167" y="848924"/>
                </a:lnTo>
                <a:lnTo>
                  <a:pt x="1587" y="773200"/>
                </a:lnTo>
                <a:lnTo>
                  <a:pt x="3492" y="296950"/>
                </a:lnTo>
                <a:cubicBezTo>
                  <a:pt x="161766" y="539679"/>
                  <a:pt x="2354103" y="523803"/>
                  <a:pt x="2630487" y="289330"/>
                </a:cubicBezTo>
                <a:close/>
                <a:moveTo>
                  <a:pt x="1315244" y="0"/>
                </a:moveTo>
                <a:cubicBezTo>
                  <a:pt x="2041633" y="0"/>
                  <a:pt x="2630488" y="85290"/>
                  <a:pt x="2630488" y="190500"/>
                </a:cubicBezTo>
                <a:cubicBezTo>
                  <a:pt x="2630488" y="295710"/>
                  <a:pt x="2041633" y="381000"/>
                  <a:pt x="1315244" y="381000"/>
                </a:cubicBezTo>
                <a:cubicBezTo>
                  <a:pt x="588855" y="381000"/>
                  <a:pt x="0" y="295710"/>
                  <a:pt x="0" y="190500"/>
                </a:cubicBezTo>
                <a:cubicBezTo>
                  <a:pt x="0" y="85290"/>
                  <a:pt x="588855" y="0"/>
                  <a:pt x="1315244"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53610" tIns="202888" rIns="253610" bIns="202888" numCol="1" spcCol="0" rtlCol="0" fromWordArt="0" anchor="t" anchorCtr="0" forceAA="0" compatLnSpc="1">
            <a:prstTxWarp prst="textNoShape">
              <a:avLst/>
            </a:prstTxWarp>
            <a:noAutofit/>
          </a:bodyPr>
          <a:lstStyle/>
          <a:p>
            <a:pPr algn="ctr" defTabSz="1293055" fontAlgn="base">
              <a:lnSpc>
                <a:spcPct val="90000"/>
              </a:lnSpc>
              <a:spcBef>
                <a:spcPct val="0"/>
              </a:spcBef>
              <a:spcAft>
                <a:spcPct val="0"/>
              </a:spcAft>
            </a:pPr>
            <a:endParaRPr lang="en-US" sz="2497" kern="0">
              <a:solidFill>
                <a:schemeClr val="accent1"/>
              </a:solidFill>
              <a:ea typeface="Segoe UI" pitchFamily="34" charset="0"/>
              <a:cs typeface="Segoe UI" pitchFamily="34" charset="0"/>
            </a:endParaRPr>
          </a:p>
        </p:txBody>
      </p:sp>
    </p:spTree>
    <p:extLst>
      <p:ext uri="{BB962C8B-B14F-4D97-AF65-F5344CB8AC3E}">
        <p14:creationId xmlns:p14="http://schemas.microsoft.com/office/powerpoint/2010/main" val="16206168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Solution Content </a:t>
            </a:r>
          </a:p>
        </p:txBody>
      </p:sp>
      <p:sp>
        <p:nvSpPr>
          <p:cNvPr id="3" name="Text Placeholder 2"/>
          <p:cNvSpPr>
            <a:spLocks noGrp="1"/>
          </p:cNvSpPr>
          <p:nvPr>
            <p:ph type="body" sz="quarter" idx="13"/>
          </p:nvPr>
        </p:nvSpPr>
        <p:spPr>
          <a:xfrm>
            <a:off x="621824" y="1632056"/>
            <a:ext cx="11192828" cy="4182683"/>
          </a:xfrm>
        </p:spPr>
        <p:txBody>
          <a:bodyPr vert="horz" wrap="square" lIns="146304" tIns="91440" rIns="146304" bIns="91440" rtlCol="0" anchor="t">
            <a:spAutoFit/>
          </a:bodyPr>
          <a:lstStyle/>
          <a:p>
            <a:pPr marL="571500" indent="-571500">
              <a:buFont typeface="Arial" panose="020B0604020202020204" pitchFamily="34" charset="0"/>
              <a:buChar char="•"/>
            </a:pPr>
            <a:r>
              <a:rPr lang="EN-US" sz="3200">
                <a:solidFill>
                  <a:schemeClr val="accent4">
                    <a:lumMod val="50000"/>
                  </a:schemeClr>
                </a:solidFill>
              </a:rPr>
              <a:t>Sample datasets</a:t>
            </a:r>
          </a:p>
          <a:p>
            <a:pPr marL="571500" indent="-571500">
              <a:buFont typeface="Arial" panose="020B0604020202020204" pitchFamily="34" charset="0"/>
              <a:buChar char="•"/>
            </a:pPr>
            <a:r>
              <a:rPr lang="EN-US" sz="3200">
                <a:solidFill>
                  <a:schemeClr val="accent4">
                    <a:lumMod val="50000"/>
                  </a:schemeClr>
                </a:solidFill>
              </a:rPr>
              <a:t>Code for R IDE (</a:t>
            </a:r>
            <a:r>
              <a:rPr lang="EN-US" sz="3200" err="1">
                <a:solidFill>
                  <a:schemeClr val="accent4">
                    <a:lumMod val="50000"/>
                  </a:schemeClr>
                </a:solidFill>
              </a:rPr>
              <a:t>Jupyter</a:t>
            </a:r>
            <a:r>
              <a:rPr lang="EN-US" sz="3200">
                <a:solidFill>
                  <a:schemeClr val="accent4">
                    <a:lumMod val="50000"/>
                  </a:schemeClr>
                </a:solidFill>
              </a:rPr>
              <a:t> Notebook)</a:t>
            </a:r>
          </a:p>
          <a:p>
            <a:pPr marL="571500" indent="-571500">
              <a:buFont typeface="Arial" panose="020B0604020202020204" pitchFamily="34" charset="0"/>
              <a:buChar char="•"/>
            </a:pPr>
            <a:r>
              <a:rPr lang="EN-US" sz="3200">
                <a:solidFill>
                  <a:schemeClr val="accent4">
                    <a:lumMod val="50000"/>
                  </a:schemeClr>
                </a:solidFill>
              </a:rPr>
              <a:t>Code for SQL Stored Procedures</a:t>
            </a:r>
          </a:p>
          <a:p>
            <a:pPr marL="571500" indent="-571500">
              <a:buFont typeface="Arial" panose="020B0604020202020204" pitchFamily="34" charset="0"/>
              <a:buChar char="•"/>
            </a:pPr>
            <a:r>
              <a:rPr lang="EN-US" sz="3200">
                <a:solidFill>
                  <a:schemeClr val="accent4">
                    <a:lumMod val="50000"/>
                  </a:schemeClr>
                </a:solidFill>
              </a:rPr>
              <a:t>PowerShell script for end-to-end execution</a:t>
            </a:r>
          </a:p>
          <a:p>
            <a:pPr marL="571500" indent="-571500">
              <a:buFont typeface="Arial" panose="020B0604020202020204" pitchFamily="34" charset="0"/>
              <a:buChar char="•"/>
            </a:pPr>
            <a:r>
              <a:rPr lang="EN-US" sz="3200" err="1">
                <a:solidFill>
                  <a:schemeClr val="accent4">
                    <a:lumMod val="50000"/>
                  </a:schemeClr>
                </a:solidFill>
              </a:rPr>
              <a:t>PowerBI</a:t>
            </a:r>
            <a:r>
              <a:rPr lang="EN-US" sz="3200">
                <a:solidFill>
                  <a:schemeClr val="accent4">
                    <a:lumMod val="50000"/>
                  </a:schemeClr>
                </a:solidFill>
              </a:rPr>
              <a:t> Dashboard</a:t>
            </a:r>
          </a:p>
          <a:p>
            <a:pPr marL="571500" indent="-571500">
              <a:buFont typeface="Arial" panose="020B0604020202020204" pitchFamily="34" charset="0"/>
              <a:buChar char="•"/>
            </a:pPr>
            <a:r>
              <a:rPr lang="EN-US" sz="3200">
                <a:solidFill>
                  <a:schemeClr val="accent4">
                    <a:lumMod val="50000"/>
                  </a:schemeClr>
                </a:solidFill>
              </a:rPr>
              <a:t>Documentation</a:t>
            </a:r>
          </a:p>
          <a:p>
            <a:pPr marL="571500" indent="-571500">
              <a:buFont typeface="Arial" panose="020B0604020202020204" pitchFamily="34" charset="0"/>
              <a:buChar char="•"/>
            </a:pPr>
            <a:r>
              <a:rPr lang="EN-US" sz="3200">
                <a:solidFill>
                  <a:schemeClr val="accent4">
                    <a:lumMod val="50000"/>
                  </a:schemeClr>
                </a:solidFill>
              </a:rPr>
              <a:t>1-Click Deployment (</a:t>
            </a:r>
            <a:r>
              <a:rPr lang="EN-US" sz="3200">
                <a:solidFill>
                  <a:schemeClr val="accent4">
                    <a:lumMod val="50000"/>
                  </a:schemeClr>
                </a:solidFill>
                <a:hlinkClick r:id="rId2"/>
              </a:rPr>
              <a:t>https</a:t>
            </a:r>
            <a:r>
              <a:rPr lang="EN-US" sz="3200">
                <a:hlinkClick r:id="rId2"/>
              </a:rPr>
              <a:t>://aka.ms/mrs-campaign</a:t>
            </a:r>
            <a:r>
              <a:rPr lang="EN-US" sz="3200">
                <a:solidFill>
                  <a:schemeClr val="accent4">
                    <a:lumMod val="50000"/>
                  </a:schemeClr>
                </a:solidFill>
              </a:rPr>
              <a:t>) </a:t>
            </a:r>
            <a:endParaRPr lang="en-US" sz="3200">
              <a:solidFill>
                <a:schemeClr val="accent4">
                  <a:lumMod val="50000"/>
                </a:schemeClr>
              </a:solidFill>
            </a:endParaRPr>
          </a:p>
          <a:p>
            <a:pPr lvl="1"/>
            <a:r>
              <a:rPr lang="EN-US" sz="1600">
                <a:solidFill>
                  <a:schemeClr val="accent4">
                    <a:lumMod val="50000"/>
                  </a:schemeClr>
                </a:solidFill>
              </a:rPr>
              <a:t>	Requires Azure Subscription</a:t>
            </a:r>
          </a:p>
        </p:txBody>
      </p:sp>
    </p:spTree>
    <p:extLst>
      <p:ext uri="{BB962C8B-B14F-4D97-AF65-F5344CB8AC3E}">
        <p14:creationId xmlns:p14="http://schemas.microsoft.com/office/powerpoint/2010/main" val="8700653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Develop with SQL Server 2016 R Services</a:t>
            </a:r>
          </a:p>
        </p:txBody>
      </p:sp>
      <p:sp>
        <p:nvSpPr>
          <p:cNvPr id="4" name="Content Placeholder 2"/>
          <p:cNvSpPr>
            <a:spLocks noGrp="1"/>
          </p:cNvSpPr>
          <p:nvPr>
            <p:ph type="body" sz="quarter" idx="11"/>
          </p:nvPr>
        </p:nvSpPr>
        <p:spPr>
          <a:xfrm>
            <a:off x="622618" y="1632057"/>
            <a:ext cx="11139429" cy="4528932"/>
          </a:xfrm>
        </p:spPr>
        <p:txBody>
          <a:bodyPr/>
          <a:lstStyle/>
          <a:p>
            <a:r>
              <a:rPr lang="en-US" sz="3264"/>
              <a:t>Create SQL server data source: </a:t>
            </a:r>
            <a:r>
              <a:rPr lang="en-US" sz="3264" err="1">
                <a:latin typeface="Arial" panose="020B0604020202020204" pitchFamily="34" charset="0"/>
                <a:cs typeface="Arial" panose="020B0604020202020204" pitchFamily="34" charset="0"/>
              </a:rPr>
              <a:t>RxSqlServerData</a:t>
            </a:r>
            <a:endParaRPr lang="en-US" sz="3264">
              <a:latin typeface="Arial" panose="020B0604020202020204" pitchFamily="34" charset="0"/>
              <a:cs typeface="Arial" panose="020B0604020202020204" pitchFamily="34" charset="0"/>
            </a:endParaRPr>
          </a:p>
          <a:p>
            <a:r>
              <a:rPr lang="en-US" sz="3264"/>
              <a:t>Load/Save data into SQL table: </a:t>
            </a:r>
            <a:r>
              <a:rPr lang="en-US" sz="3264" err="1">
                <a:latin typeface="Arial" panose="020B0604020202020204" pitchFamily="34" charset="0"/>
                <a:cs typeface="Arial" panose="020B0604020202020204" pitchFamily="34" charset="0"/>
              </a:rPr>
              <a:t>rxDataStep</a:t>
            </a:r>
            <a:endParaRPr lang="en-US" sz="3264">
              <a:latin typeface="Arial" panose="020B0604020202020204" pitchFamily="34" charset="0"/>
              <a:cs typeface="Arial" panose="020B0604020202020204" pitchFamily="34" charset="0"/>
            </a:endParaRPr>
          </a:p>
          <a:p>
            <a:r>
              <a:rPr lang="en-US" sz="3264"/>
              <a:t>Create SQL compute context: </a:t>
            </a:r>
            <a:r>
              <a:rPr lang="en-US" sz="3264" err="1">
                <a:latin typeface="Arial" panose="020B0604020202020204" pitchFamily="34" charset="0"/>
                <a:cs typeface="Arial" panose="020B0604020202020204" pitchFamily="34" charset="0"/>
              </a:rPr>
              <a:t>RxInSqlServer</a:t>
            </a:r>
            <a:endParaRPr lang="en-US" sz="3264">
              <a:latin typeface="Arial" panose="020B0604020202020204" pitchFamily="34" charset="0"/>
              <a:cs typeface="Arial" panose="020B0604020202020204" pitchFamily="34" charset="0"/>
            </a:endParaRPr>
          </a:p>
          <a:p>
            <a:r>
              <a:rPr lang="en-US" sz="3264"/>
              <a:t>Feature engineering:    </a:t>
            </a:r>
            <a:r>
              <a:rPr lang="en-US" sz="3264" err="1">
                <a:latin typeface="Arial" panose="020B0604020202020204" pitchFamily="34" charset="0"/>
                <a:cs typeface="Arial" panose="020B0604020202020204" pitchFamily="34" charset="0"/>
              </a:rPr>
              <a:t>rxDataStep</a:t>
            </a:r>
            <a:r>
              <a:rPr lang="en-US" sz="3264">
                <a:latin typeface="Arial" panose="020B0604020202020204" pitchFamily="34" charset="0"/>
                <a:cs typeface="Arial" panose="020B0604020202020204" pitchFamily="34" charset="0"/>
              </a:rPr>
              <a:t>(</a:t>
            </a:r>
            <a:r>
              <a:rPr lang="en-US" sz="3264" err="1">
                <a:latin typeface="Arial" panose="020B0604020202020204" pitchFamily="34" charset="0"/>
                <a:cs typeface="Arial" panose="020B0604020202020204" pitchFamily="34" charset="0"/>
              </a:rPr>
              <a:t>inData</a:t>
            </a:r>
            <a:r>
              <a:rPr lang="en-US" sz="3264">
                <a:latin typeface="Arial" panose="020B0604020202020204" pitchFamily="34" charset="0"/>
                <a:cs typeface="Arial" panose="020B0604020202020204" pitchFamily="34" charset="0"/>
              </a:rPr>
              <a:t> =…, </a:t>
            </a:r>
            <a:r>
              <a:rPr lang="en-US" sz="3264" err="1">
                <a:latin typeface="Arial" panose="020B0604020202020204" pitchFamily="34" charset="0"/>
                <a:cs typeface="Arial" panose="020B0604020202020204" pitchFamily="34" charset="0"/>
              </a:rPr>
              <a:t>outFile</a:t>
            </a:r>
            <a:r>
              <a:rPr lang="en-US" sz="3264">
                <a:latin typeface="Arial" panose="020B0604020202020204" pitchFamily="34" charset="0"/>
                <a:cs typeface="Arial" panose="020B0604020202020204" pitchFamily="34" charset="0"/>
              </a:rPr>
              <a:t>=…, 			                                 </a:t>
            </a:r>
            <a:r>
              <a:rPr lang="en-US" sz="3264" err="1">
                <a:latin typeface="Arial" panose="020B0604020202020204" pitchFamily="34" charset="0"/>
                <a:cs typeface="Arial" panose="020B0604020202020204" pitchFamily="34" charset="0"/>
              </a:rPr>
              <a:t>transformFunc</a:t>
            </a:r>
            <a:r>
              <a:rPr lang="en-US" sz="3264">
                <a:latin typeface="Arial" panose="020B0604020202020204" pitchFamily="34" charset="0"/>
                <a:cs typeface="Arial" panose="020B0604020202020204" pitchFamily="34" charset="0"/>
              </a:rPr>
              <a:t>=…): </a:t>
            </a:r>
          </a:p>
          <a:p>
            <a:r>
              <a:rPr lang="en-US" sz="3264"/>
              <a:t>Train model: </a:t>
            </a:r>
            <a:r>
              <a:rPr lang="en-US" sz="3264" err="1">
                <a:latin typeface="Arial" panose="020B0604020202020204" pitchFamily="34" charset="0"/>
                <a:cs typeface="Arial" panose="020B0604020202020204" pitchFamily="34" charset="0"/>
              </a:rPr>
              <a:t>rxDForest</a:t>
            </a:r>
            <a:endParaRPr lang="en-US" sz="3264">
              <a:latin typeface="Arial" panose="020B0604020202020204" pitchFamily="34" charset="0"/>
              <a:cs typeface="Arial" panose="020B0604020202020204" pitchFamily="34" charset="0"/>
            </a:endParaRPr>
          </a:p>
          <a:p>
            <a:r>
              <a:rPr lang="en-US" sz="3264"/>
              <a:t>Score model: </a:t>
            </a:r>
            <a:r>
              <a:rPr lang="en-US" sz="3264" err="1">
                <a:latin typeface="Arial" panose="020B0604020202020204" pitchFamily="34" charset="0"/>
                <a:cs typeface="Arial" panose="020B0604020202020204" pitchFamily="34" charset="0"/>
              </a:rPr>
              <a:t>rxPredict</a:t>
            </a:r>
            <a:endParaRPr lang="en-US" sz="3264">
              <a:latin typeface="Arial" panose="020B0604020202020204" pitchFamily="34" charset="0"/>
              <a:cs typeface="Arial" panose="020B0604020202020204" pitchFamily="34" charset="0"/>
            </a:endParaRPr>
          </a:p>
          <a:p>
            <a:endParaRPr lang="en-US"/>
          </a:p>
        </p:txBody>
      </p:sp>
    </p:spTree>
    <p:extLst>
      <p:ext uri="{BB962C8B-B14F-4D97-AF65-F5344CB8AC3E}">
        <p14:creationId xmlns:p14="http://schemas.microsoft.com/office/powerpoint/2010/main" val="9321138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0005" y="292308"/>
            <a:ext cx="10813416" cy="1479638"/>
          </a:xfrm>
        </p:spPr>
        <p:txBody>
          <a:bodyPr/>
          <a:lstStyle/>
          <a:p>
            <a:r>
              <a:rPr lang="EN-US"/>
              <a:t>Step 1: Import data, Merge, and Clean </a:t>
            </a:r>
          </a:p>
        </p:txBody>
      </p:sp>
      <p:sp>
        <p:nvSpPr>
          <p:cNvPr id="3" name="Rectangle 2"/>
          <p:cNvSpPr/>
          <p:nvPr/>
        </p:nvSpPr>
        <p:spPr>
          <a:xfrm>
            <a:off x="3505697" y="3514725"/>
            <a:ext cx="10182115" cy="280718"/>
          </a:xfrm>
          <a:prstGeom prst="rect">
            <a:avLst/>
          </a:prstGeom>
        </p:spPr>
        <p:txBody>
          <a:bodyPr wrap="square" anchor="t">
            <a:spAutoFit/>
          </a:bodyPr>
          <a:lstStyle/>
          <a:p>
            <a:endParaRPr lang="en-US" sz="1224"/>
          </a:p>
        </p:txBody>
      </p:sp>
      <p:sp>
        <p:nvSpPr>
          <p:cNvPr id="5" name="Rectangle 4"/>
          <p:cNvSpPr/>
          <p:nvPr/>
        </p:nvSpPr>
        <p:spPr>
          <a:xfrm>
            <a:off x="3562855" y="2571750"/>
            <a:ext cx="3670883" cy="438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-&gt; Code in R Notebook</a:t>
            </a:r>
            <a:endParaRPr lang="en-US"/>
          </a:p>
        </p:txBody>
      </p:sp>
    </p:spTree>
    <p:extLst>
      <p:ext uri="{BB962C8B-B14F-4D97-AF65-F5344CB8AC3E}">
        <p14:creationId xmlns:p14="http://schemas.microsoft.com/office/powerpoint/2010/main" val="33619567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Step 2: Feature Engineering</a:t>
            </a:r>
          </a:p>
        </p:txBody>
      </p:sp>
      <p:sp>
        <p:nvSpPr>
          <p:cNvPr id="7" name="Rectangle 6"/>
          <p:cNvSpPr/>
          <p:nvPr/>
        </p:nvSpPr>
        <p:spPr>
          <a:xfrm>
            <a:off x="3563989" y="2574864"/>
            <a:ext cx="3670883" cy="438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-&gt; Code in R Notebook</a:t>
            </a:r>
            <a:endParaRPr lang="en-US"/>
          </a:p>
        </p:txBody>
      </p:sp>
    </p:spTree>
    <p:extLst>
      <p:ext uri="{BB962C8B-B14F-4D97-AF65-F5344CB8AC3E}">
        <p14:creationId xmlns:p14="http://schemas.microsoft.com/office/powerpoint/2010/main" val="355603876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Adjusting list levels</a:t>
            </a:r>
          </a:p>
        </p:txBody>
      </p:sp>
      <p:sp>
        <p:nvSpPr>
          <p:cNvPr id="6" name="Text Placeholder 5"/>
          <p:cNvSpPr>
            <a:spLocks noGrp="1"/>
          </p:cNvSpPr>
          <p:nvPr>
            <p:ph type="body" sz="quarter" idx="10"/>
          </p:nvPr>
        </p:nvSpPr>
        <p:spPr/>
        <p:txBody>
          <a:bodyPr/>
          <a:lstStyle/>
          <a:p>
            <a:r>
              <a:rPr lang="en-US"/>
              <a:t>Main topic 1: size 40pt</a:t>
            </a:r>
          </a:p>
          <a:p>
            <a:pPr lvl="1"/>
            <a:r>
              <a:rPr lang="en-US"/>
              <a:t>Size 20pt for the subtopics</a:t>
            </a:r>
          </a:p>
          <a:p>
            <a:pPr lvl="1"/>
            <a:r>
              <a:rPr lang="en-US"/>
              <a:t>Size 20pt for the subtopics</a:t>
            </a:r>
          </a:p>
          <a:p>
            <a:r>
              <a:rPr lang="en-US"/>
              <a:t>Main topic 2: size 40pt</a:t>
            </a:r>
          </a:p>
          <a:p>
            <a:pPr lvl="1"/>
            <a:r>
              <a:rPr lang="en-US"/>
              <a:t>Size 20pt for the subtopics</a:t>
            </a:r>
          </a:p>
          <a:p>
            <a:pPr lvl="1"/>
            <a:r>
              <a:rPr lang="en-US"/>
              <a:t>Size 20pt for the subtopics</a:t>
            </a:r>
          </a:p>
          <a:p>
            <a:r>
              <a:rPr lang="en-US"/>
              <a:t>Main topic 3: size 40pt</a:t>
            </a:r>
          </a:p>
          <a:p>
            <a:pPr lvl="1"/>
            <a:r>
              <a:rPr lang="en-US"/>
              <a:t>Size 20pt for the subtopics</a:t>
            </a:r>
          </a:p>
          <a:p>
            <a:pPr lvl="1"/>
            <a:r>
              <a:rPr lang="en-US"/>
              <a:t>Size 20pt for the subtopics</a:t>
            </a:r>
          </a:p>
        </p:txBody>
      </p:sp>
      <p:pic>
        <p:nvPicPr>
          <p:cNvPr id="1027" name="Picture 3"/>
          <p:cNvPicPr>
            <a:picLocks noChangeArrowheads="1"/>
          </p:cNvPicPr>
          <p:nvPr/>
        </p:nvPicPr>
        <p:blipFill>
          <a:blip r:embed="rId3">
            <a:extLst>
              <a:ext uri="{28A0092B-C50C-407E-A947-70E740481C1C}">
                <a14:useLocalDpi xmlns:a14="http://schemas.microsoft.com/office/drawing/2010/main"/>
              </a:ext>
            </a:extLst>
          </a:blip>
          <a:stretch>
            <a:fillRect/>
          </a:stretch>
        </p:blipFill>
        <p:spPr bwMode="auto">
          <a:xfrm>
            <a:off x="2012043" y="5310029"/>
            <a:ext cx="6264116" cy="1396294"/>
          </a:xfrm>
          <a:prstGeom prst="rect">
            <a:avLst/>
          </a:prstGeom>
          <a:noFill/>
          <a:ln w="1905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ectangle 12"/>
          <p:cNvSpPr/>
          <p:nvPr/>
        </p:nvSpPr>
        <p:spPr bwMode="auto">
          <a:xfrm>
            <a:off x="8501063" y="2765750"/>
            <a:ext cx="3663140" cy="394057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r>
              <a:rPr lang="en-US" sz="1400">
                <a:gradFill>
                  <a:gsLst>
                    <a:gs pos="5417">
                      <a:srgbClr val="FFFFFF"/>
                    </a:gs>
                    <a:gs pos="28000">
                      <a:srgbClr val="FFFFFF"/>
                    </a:gs>
                  </a:gsLst>
                  <a:lin ang="5400000" scaled="0"/>
                </a:gradFill>
                <a:ea typeface="Segoe UI" pitchFamily="34" charset="0"/>
                <a:cs typeface="Segoe UI" pitchFamily="34" charset="0"/>
              </a:rPr>
              <a:t>Use the “Decrease List Level” and “Increase List Level” tools on the Home Menu to change text levels.</a:t>
            </a:r>
          </a:p>
          <a:p>
            <a:pPr defTabSz="932472" fontAlgn="base">
              <a:spcBef>
                <a:spcPts val="612"/>
              </a:spcBef>
              <a:spcAft>
                <a:spcPct val="0"/>
              </a:spcAft>
            </a:pPr>
            <a:r>
              <a:rPr lang="en-US" sz="1400">
                <a:gradFill>
                  <a:gsLst>
                    <a:gs pos="5417">
                      <a:srgbClr val="FFFFFF"/>
                    </a:gs>
                    <a:gs pos="28000">
                      <a:srgbClr val="FFFFFF"/>
                    </a:gs>
                  </a:gsLst>
                  <a:lin ang="5400000" scaled="0"/>
                </a:gradFill>
                <a:ea typeface="Segoe UI" pitchFamily="34" charset="0"/>
                <a:cs typeface="Segoe UI" pitchFamily="34" charset="0"/>
              </a:rPr>
              <a:t>Try this:  </a:t>
            </a:r>
          </a:p>
          <a:p>
            <a:pPr marL="294732" indent="-239672" defTabSz="932472" fontAlgn="base">
              <a:spcBef>
                <a:spcPct val="0"/>
              </a:spcBef>
              <a:spcAft>
                <a:spcPct val="0"/>
              </a:spcAft>
              <a:buFont typeface="+mj-lt"/>
              <a:buAutoNum type="arabicPeriod"/>
            </a:pPr>
            <a:r>
              <a:rPr lang="en-US" sz="1400">
                <a:gradFill>
                  <a:gsLst>
                    <a:gs pos="5417">
                      <a:srgbClr val="FFFFFF"/>
                    </a:gs>
                    <a:gs pos="28000">
                      <a:srgbClr val="FFFFFF"/>
                    </a:gs>
                  </a:gsLst>
                  <a:lin ang="5400000" scaled="0"/>
                </a:gradFill>
                <a:ea typeface="Segoe UI" pitchFamily="34" charset="0"/>
                <a:cs typeface="Segoe UI" pitchFamily="34" charset="0"/>
              </a:rPr>
              <a:t>Place your cursor in any row of text to the left that says “Size 20pt for subtopics”</a:t>
            </a:r>
          </a:p>
          <a:p>
            <a:pPr marL="294732" indent="-239672" defTabSz="932472" fontAlgn="base">
              <a:spcBef>
                <a:spcPct val="0"/>
              </a:spcBef>
              <a:spcAft>
                <a:spcPct val="0"/>
              </a:spcAft>
              <a:buFont typeface="+mj-lt"/>
              <a:buAutoNum type="arabicPeriod"/>
            </a:pPr>
            <a:r>
              <a:rPr lang="en-US" sz="1400">
                <a:gradFill>
                  <a:gsLst>
                    <a:gs pos="5417">
                      <a:srgbClr val="FFFFFF"/>
                    </a:gs>
                    <a:gs pos="28000">
                      <a:srgbClr val="FFFFFF"/>
                    </a:gs>
                  </a:gsLst>
                  <a:lin ang="5400000" scaled="0"/>
                </a:gradFill>
                <a:ea typeface="Segoe UI" pitchFamily="34" charset="0"/>
                <a:cs typeface="Segoe UI" pitchFamily="34" charset="0"/>
              </a:rPr>
              <a:t>Next click the Home tab, and then on the “</a:t>
            </a:r>
            <a:r>
              <a:rPr lang="en-US" sz="1400" u="sng">
                <a:gradFill>
                  <a:gsLst>
                    <a:gs pos="5417">
                      <a:srgbClr val="FFFFFF"/>
                    </a:gs>
                    <a:gs pos="28000">
                      <a:srgbClr val="FFFFFF"/>
                    </a:gs>
                  </a:gsLst>
                  <a:lin ang="5400000" scaled="0"/>
                </a:gradFill>
                <a:ea typeface="Segoe UI" pitchFamily="34" charset="0"/>
                <a:cs typeface="Segoe UI" pitchFamily="34" charset="0"/>
              </a:rPr>
              <a:t>Decrease List level</a:t>
            </a:r>
            <a:r>
              <a:rPr lang="en-US" sz="1400">
                <a:gradFill>
                  <a:gsLst>
                    <a:gs pos="5417">
                      <a:srgbClr val="FFFFFF"/>
                    </a:gs>
                    <a:gs pos="28000">
                      <a:srgbClr val="FFFFFF"/>
                    </a:gs>
                  </a:gsLst>
                  <a:lin ang="5400000" scaled="0"/>
                </a:gradFill>
                <a:ea typeface="Segoe UI" pitchFamily="34" charset="0"/>
                <a:cs typeface="Segoe UI" pitchFamily="34" charset="0"/>
              </a:rPr>
              <a:t>” tool. Notice how the line moves up one level.</a:t>
            </a:r>
          </a:p>
          <a:p>
            <a:pPr marL="294732" indent="-239672" defTabSz="932472" fontAlgn="base">
              <a:spcBef>
                <a:spcPct val="0"/>
              </a:spcBef>
              <a:spcAft>
                <a:spcPct val="0"/>
              </a:spcAft>
              <a:buFont typeface="+mj-lt"/>
              <a:buAutoNum type="arabicPeriod"/>
            </a:pPr>
            <a:r>
              <a:rPr lang="en-US" sz="1400">
                <a:gradFill>
                  <a:gsLst>
                    <a:gs pos="5417">
                      <a:srgbClr val="FFFFFF"/>
                    </a:gs>
                    <a:gs pos="28000">
                      <a:srgbClr val="FFFFFF"/>
                    </a:gs>
                  </a:gsLst>
                  <a:lin ang="5400000" scaled="0"/>
                </a:gradFill>
                <a:ea typeface="Segoe UI" pitchFamily="34" charset="0"/>
                <a:cs typeface="Segoe UI" pitchFamily="34" charset="0"/>
              </a:rPr>
              <a:t>Now try placing your cursor in one of the  “Main topic…” lines of text. Click the “</a:t>
            </a:r>
            <a:r>
              <a:rPr lang="en-US" sz="1400" u="sng">
                <a:gradFill>
                  <a:gsLst>
                    <a:gs pos="5417">
                      <a:srgbClr val="FFFFFF"/>
                    </a:gs>
                    <a:gs pos="28000">
                      <a:srgbClr val="FFFFFF"/>
                    </a:gs>
                  </a:gsLst>
                  <a:lin ang="5400000" scaled="0"/>
                </a:gradFill>
                <a:ea typeface="Segoe UI" pitchFamily="34" charset="0"/>
                <a:cs typeface="Segoe UI" pitchFamily="34" charset="0"/>
              </a:rPr>
              <a:t>Increase List Level</a:t>
            </a:r>
            <a:r>
              <a:rPr lang="en-US" sz="1400">
                <a:gradFill>
                  <a:gsLst>
                    <a:gs pos="5417">
                      <a:srgbClr val="FFFFFF"/>
                    </a:gs>
                    <a:gs pos="28000">
                      <a:srgbClr val="FFFFFF"/>
                    </a:gs>
                  </a:gsLst>
                  <a:lin ang="5400000" scaled="0"/>
                </a:gradFill>
                <a:ea typeface="Segoe UI" pitchFamily="34" charset="0"/>
                <a:cs typeface="Segoe UI" pitchFamily="34" charset="0"/>
              </a:rPr>
              <a:t>” tool and see how the text is pushed in one level</a:t>
            </a:r>
          </a:p>
          <a:p>
            <a:pPr defTabSz="932472" fontAlgn="base">
              <a:spcBef>
                <a:spcPts val="612"/>
              </a:spcBef>
              <a:spcAft>
                <a:spcPct val="0"/>
              </a:spcAft>
            </a:pPr>
            <a:r>
              <a:rPr lang="en-US" sz="1400">
                <a:gradFill>
                  <a:gsLst>
                    <a:gs pos="5417">
                      <a:srgbClr val="FFFFFF"/>
                    </a:gs>
                    <a:gs pos="28000">
                      <a:srgbClr val="FFFFFF"/>
                    </a:gs>
                  </a:gsLst>
                  <a:lin ang="5400000" scaled="0"/>
                </a:gradFill>
                <a:ea typeface="Segoe UI" pitchFamily="34" charset="0"/>
                <a:cs typeface="Segoe UI" pitchFamily="34" charset="0"/>
              </a:rPr>
              <a:t>Use these 2 tools to adjust your text levels as you work</a:t>
            </a:r>
          </a:p>
        </p:txBody>
      </p:sp>
    </p:spTree>
    <p:extLst>
      <p:ext uri="{BB962C8B-B14F-4D97-AF65-F5344CB8AC3E}">
        <p14:creationId xmlns:p14="http://schemas.microsoft.com/office/powerpoint/2010/main" val="668371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Step 3: Splitting/Training/Testing </a:t>
            </a:r>
            <a:endParaRPr lang="en-US"/>
          </a:p>
        </p:txBody>
      </p:sp>
      <p:sp>
        <p:nvSpPr>
          <p:cNvPr id="6" name="Rectangle 5"/>
          <p:cNvSpPr/>
          <p:nvPr/>
        </p:nvSpPr>
        <p:spPr>
          <a:xfrm>
            <a:off x="4143375" y="2095500"/>
            <a:ext cx="3003578" cy="43815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Code in SSMS</a:t>
            </a:r>
            <a:endParaRPr lang="en-US" sz="1836"/>
          </a:p>
        </p:txBody>
      </p:sp>
    </p:spTree>
    <p:extLst>
      <p:ext uri="{BB962C8B-B14F-4D97-AF65-F5344CB8AC3E}">
        <p14:creationId xmlns:p14="http://schemas.microsoft.com/office/powerpoint/2010/main" val="326959603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Step 4: Recommendations</a:t>
            </a:r>
            <a:endParaRPr lang="en-US"/>
          </a:p>
        </p:txBody>
      </p:sp>
      <p:sp>
        <p:nvSpPr>
          <p:cNvPr id="5" name="Rectangle 4"/>
          <p:cNvSpPr/>
          <p:nvPr/>
        </p:nvSpPr>
        <p:spPr>
          <a:xfrm>
            <a:off x="4258279" y="1323975"/>
            <a:ext cx="3003578" cy="43815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Code in SSMS</a:t>
            </a:r>
            <a:endParaRPr lang="en-US" sz="1836"/>
          </a:p>
        </p:txBody>
      </p:sp>
      <p:sp>
        <p:nvSpPr>
          <p:cNvPr id="9" name="Rectangle 8"/>
          <p:cNvSpPr/>
          <p:nvPr/>
        </p:nvSpPr>
        <p:spPr>
          <a:xfrm>
            <a:off x="795527" y="3512052"/>
            <a:ext cx="1813169" cy="7346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Data</a:t>
            </a:r>
          </a:p>
        </p:txBody>
      </p:sp>
      <p:sp>
        <p:nvSpPr>
          <p:cNvPr id="10" name="Rectangle 9"/>
          <p:cNvSpPr/>
          <p:nvPr/>
        </p:nvSpPr>
        <p:spPr>
          <a:xfrm>
            <a:off x="3480108" y="3512051"/>
            <a:ext cx="1813169" cy="7346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Full Table</a:t>
            </a:r>
          </a:p>
        </p:txBody>
      </p:sp>
      <p:cxnSp>
        <p:nvCxnSpPr>
          <p:cNvPr id="11" name="Straight Arrow Connector 10"/>
          <p:cNvCxnSpPr>
            <a:stCxn id="9" idx="3"/>
            <a:endCxn id="10" idx="1"/>
          </p:cNvCxnSpPr>
          <p:nvPr/>
        </p:nvCxnSpPr>
        <p:spPr>
          <a:xfrm flipV="1">
            <a:off x="2608696" y="3879375"/>
            <a:ext cx="87141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094563" y="4301406"/>
            <a:ext cx="1899678" cy="954107"/>
          </a:xfrm>
          <a:prstGeom prst="rect">
            <a:avLst/>
          </a:prstGeom>
          <a:noFill/>
        </p:spPr>
        <p:txBody>
          <a:bodyPr wrap="square" rtlCol="0">
            <a:spAutoFit/>
          </a:bodyPr>
          <a:lstStyle/>
          <a:p>
            <a:r>
              <a:rPr lang="en-US" sz="1400" b="1"/>
              <a:t>For each Customer, create 63 duplicates with all combinations of Day, Time, Channel.</a:t>
            </a:r>
          </a:p>
        </p:txBody>
      </p:sp>
      <p:sp>
        <p:nvSpPr>
          <p:cNvPr id="13" name="Rectangle 12"/>
          <p:cNvSpPr/>
          <p:nvPr/>
        </p:nvSpPr>
        <p:spPr>
          <a:xfrm>
            <a:off x="4781372" y="2534653"/>
            <a:ext cx="1813169" cy="750220"/>
          </a:xfrm>
          <a:prstGeom prst="rect">
            <a:avLst/>
          </a:prstGeom>
          <a:solidFill>
            <a:schemeClr val="accent6">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Champion Model </a:t>
            </a:r>
          </a:p>
        </p:txBody>
      </p:sp>
      <p:sp>
        <p:nvSpPr>
          <p:cNvPr id="19" name="TextBox 18"/>
          <p:cNvSpPr txBox="1"/>
          <p:nvPr/>
        </p:nvSpPr>
        <p:spPr>
          <a:xfrm>
            <a:off x="4978530" y="4301406"/>
            <a:ext cx="1563076" cy="523220"/>
          </a:xfrm>
          <a:prstGeom prst="rect">
            <a:avLst/>
          </a:prstGeom>
          <a:noFill/>
        </p:spPr>
        <p:txBody>
          <a:bodyPr wrap="square" rtlCol="0">
            <a:spAutoFit/>
          </a:bodyPr>
          <a:lstStyle/>
          <a:p>
            <a:r>
              <a:rPr lang="en-US" sz="1400" b="1"/>
              <a:t>Score with Champion Model</a:t>
            </a:r>
            <a:r>
              <a:rPr lang="en-US" sz="1400"/>
              <a:t>.</a:t>
            </a:r>
          </a:p>
        </p:txBody>
      </p:sp>
      <p:sp>
        <p:nvSpPr>
          <p:cNvPr id="20" name="Rectangle 19"/>
          <p:cNvSpPr/>
          <p:nvPr/>
        </p:nvSpPr>
        <p:spPr>
          <a:xfrm>
            <a:off x="6223312" y="3504233"/>
            <a:ext cx="1813169" cy="7346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Conversion Probabilities</a:t>
            </a:r>
          </a:p>
        </p:txBody>
      </p:sp>
      <p:cxnSp>
        <p:nvCxnSpPr>
          <p:cNvPr id="21" name="Straight Arrow Connector 20"/>
          <p:cNvCxnSpPr/>
          <p:nvPr/>
        </p:nvCxnSpPr>
        <p:spPr>
          <a:xfrm flipV="1">
            <a:off x="5293277" y="3871556"/>
            <a:ext cx="88704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3" idx="2"/>
          </p:cNvCxnSpPr>
          <p:nvPr/>
        </p:nvCxnSpPr>
        <p:spPr>
          <a:xfrm>
            <a:off x="5687957" y="3284873"/>
            <a:ext cx="0" cy="5866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8966516" y="3504232"/>
            <a:ext cx="2062431" cy="7346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Recommendations</a:t>
            </a:r>
          </a:p>
        </p:txBody>
      </p:sp>
      <p:cxnSp>
        <p:nvCxnSpPr>
          <p:cNvPr id="24" name="Straight Arrow Connector 23"/>
          <p:cNvCxnSpPr>
            <a:stCxn id="20" idx="3"/>
            <a:endCxn id="23" idx="1"/>
          </p:cNvCxnSpPr>
          <p:nvPr/>
        </p:nvCxnSpPr>
        <p:spPr>
          <a:xfrm flipV="1">
            <a:off x="8036481" y="3871556"/>
            <a:ext cx="93003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7596661" y="4301405"/>
            <a:ext cx="1809674" cy="954107"/>
          </a:xfrm>
          <a:prstGeom prst="rect">
            <a:avLst/>
          </a:prstGeom>
          <a:noFill/>
        </p:spPr>
        <p:txBody>
          <a:bodyPr wrap="square" rtlCol="0">
            <a:spAutoFit/>
          </a:bodyPr>
          <a:lstStyle/>
          <a:p>
            <a:r>
              <a:rPr lang="en-US" sz="1400" b="1"/>
              <a:t>For each customer, select Day, Time and Channel with highest conversion prob.</a:t>
            </a:r>
            <a:endParaRPr lang="en-US" sz="1400"/>
          </a:p>
        </p:txBody>
      </p:sp>
    </p:spTree>
    <p:extLst>
      <p:ext uri="{BB962C8B-B14F-4D97-AF65-F5344CB8AC3E}">
        <p14:creationId xmlns:p14="http://schemas.microsoft.com/office/powerpoint/2010/main" val="548105818"/>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1000267" y="1438275"/>
            <a:ext cx="11277600" cy="4103455"/>
          </a:xfrm>
        </p:spPr>
        <p:txBody>
          <a:bodyPr anchor="t">
            <a:noAutofit/>
          </a:bodyPr>
          <a:lstStyle/>
          <a:p>
            <a:pPr marL="0" indent="0">
              <a:buNone/>
            </a:pPr>
            <a:r>
              <a:rPr lang="EN-US" sz="2000" b="1"/>
              <a:t> </a:t>
            </a:r>
            <a:r>
              <a:rPr lang="EN-US" sz="1600" b="1"/>
              <a:t>1- rxExecuteSLDDL </a:t>
            </a:r>
            <a:r>
              <a:rPr lang="EN-US" sz="1600"/>
              <a:t>faster than </a:t>
            </a:r>
            <a:r>
              <a:rPr lang="EN-US" sz="1600" err="1"/>
              <a:t>rxDataStep</a:t>
            </a:r>
            <a:r>
              <a:rPr lang="EN-US" sz="1600"/>
              <a:t> for SQL query from R IDE. </a:t>
            </a:r>
            <a:endParaRPr lang="en-US" sz="1600"/>
          </a:p>
          <a:p>
            <a:pPr marL="0" indent="0">
              <a:buNone/>
            </a:pPr>
            <a:endParaRPr lang="EN-US" sz="2000">
              <a:solidFill>
                <a:schemeClr val="tx1"/>
              </a:solidFill>
            </a:endParaRPr>
          </a:p>
          <a:p>
            <a:pPr marL="0" indent="0">
              <a:buNone/>
            </a:pPr>
            <a:r>
              <a:rPr lang="EN-US" sz="1600" b="1"/>
              <a:t> 2- No need to materialize the data sets</a:t>
            </a:r>
            <a:r>
              <a:rPr lang="EN-US" sz="1600"/>
              <a:t> for training, scoring or transformations with </a:t>
            </a:r>
            <a:r>
              <a:rPr lang="EN-US" sz="1600" err="1"/>
              <a:t>rxDataStep</a:t>
            </a:r>
            <a:r>
              <a:rPr lang="EN-US" sz="1600"/>
              <a:t>.</a:t>
            </a:r>
            <a:endParaRPr lang="en-US" sz="1600"/>
          </a:p>
          <a:p>
            <a:pPr marL="0" indent="0">
              <a:buNone/>
            </a:pPr>
            <a:endParaRPr lang="EN-US" sz="2000">
              <a:solidFill>
                <a:schemeClr val="tx1"/>
              </a:solidFill>
            </a:endParaRPr>
          </a:p>
          <a:p>
            <a:pPr marL="0" indent="0">
              <a:buNone/>
            </a:pPr>
            <a:r>
              <a:rPr lang="EN-US" sz="1600" b="1"/>
              <a:t> 3- Privilege SQL queries </a:t>
            </a:r>
            <a:r>
              <a:rPr lang="EN-US" sz="1600"/>
              <a:t>against R code. Keep R for machine learning. </a:t>
            </a:r>
            <a:endParaRPr lang="en-US" sz="1600"/>
          </a:p>
          <a:p>
            <a:pPr marL="0" indent="0">
              <a:buNone/>
            </a:pPr>
            <a:endParaRPr lang="EN-US" sz="2000">
              <a:solidFill>
                <a:schemeClr val="tx1"/>
              </a:solidFill>
            </a:endParaRPr>
          </a:p>
          <a:p>
            <a:pPr marL="0" indent="0" algn="just">
              <a:buNone/>
            </a:pPr>
            <a:r>
              <a:rPr lang="EN-US" sz="1600"/>
              <a:t> </a:t>
            </a:r>
            <a:r>
              <a:rPr lang="EN-US" sz="1600" b="1"/>
              <a:t>4-</a:t>
            </a:r>
            <a:r>
              <a:rPr lang="EN-US" sz="1600"/>
              <a:t> Use </a:t>
            </a:r>
            <a:r>
              <a:rPr lang="EN-US" sz="1600" b="1"/>
              <a:t>UPDATE STATISTICS </a:t>
            </a:r>
            <a:r>
              <a:rPr lang="EN-US" sz="1600"/>
              <a:t>on the populated tables after uploading data to SQL with PowerShell. </a:t>
            </a:r>
            <a:endParaRPr lang="en-US" sz="1600"/>
          </a:p>
          <a:p>
            <a:pPr marL="0" indent="0">
              <a:buNone/>
            </a:pPr>
            <a:endParaRPr lang="EN-US" sz="2000">
              <a:solidFill>
                <a:schemeClr val="tx1"/>
              </a:solidFill>
            </a:endParaRPr>
          </a:p>
          <a:p>
            <a:pPr marL="0" indent="0">
              <a:buNone/>
            </a:pPr>
            <a:r>
              <a:rPr lang="EN-US" sz="1600"/>
              <a:t> </a:t>
            </a:r>
            <a:r>
              <a:rPr lang="EN-US" sz="1600" b="1"/>
              <a:t>5-</a:t>
            </a:r>
            <a:r>
              <a:rPr lang="EN-US" sz="1600"/>
              <a:t> </a:t>
            </a:r>
            <a:r>
              <a:rPr lang="EN-US" sz="1600" b="1"/>
              <a:t>New environment or clear it from unnecessary objects before </a:t>
            </a:r>
            <a:r>
              <a:rPr lang="EN-US" sz="1600" b="1" err="1"/>
              <a:t>rxDataStep</a:t>
            </a:r>
            <a:r>
              <a:rPr lang="EN-US" sz="1600" b="1"/>
              <a:t> with user function. </a:t>
            </a:r>
            <a:endParaRPr lang="en-US" sz="1600" b="1"/>
          </a:p>
          <a:p>
            <a:pPr marL="0" indent="0">
              <a:buNone/>
            </a:pPr>
            <a:endParaRPr lang="EN-US" sz="2000" b="1">
              <a:solidFill>
                <a:schemeClr val="tx1"/>
              </a:solidFill>
            </a:endParaRPr>
          </a:p>
          <a:p>
            <a:pPr marL="0" indent="0">
              <a:buNone/>
            </a:pPr>
            <a:r>
              <a:rPr lang="EN-US" sz="1600" b="1"/>
              <a:t> 6- rxDataStep modifies the variable types </a:t>
            </a:r>
            <a:r>
              <a:rPr lang="EN-US" sz="1600"/>
              <a:t>and lengths in SQL tables. </a:t>
            </a:r>
            <a:endParaRPr lang="en-US" sz="1600"/>
          </a:p>
          <a:p>
            <a:pPr marL="0" indent="0">
              <a:buNone/>
            </a:pPr>
            <a:r>
              <a:rPr lang="EN-US" sz="1600"/>
              <a:t>Use </a:t>
            </a:r>
            <a:r>
              <a:rPr lang="EN-US" sz="1600" err="1"/>
              <a:t>rxExecuteSQLDDL</a:t>
            </a:r>
            <a:r>
              <a:rPr lang="EN-US" sz="1600"/>
              <a:t> with “CREATE TABLE…” and specify data types. Then another </a:t>
            </a:r>
            <a:r>
              <a:rPr lang="EN-US" sz="1600" err="1"/>
              <a:t>rxExecuteSQLDDL</a:t>
            </a:r>
            <a:r>
              <a:rPr lang="EN-US" sz="1600"/>
              <a:t> with “INSERT INTO”.</a:t>
            </a:r>
            <a:endParaRPr lang="en-US" sz="1600"/>
          </a:p>
          <a:p>
            <a:pPr marL="0" indent="0">
              <a:buNone/>
            </a:pPr>
            <a:endParaRPr lang="EN-US" sz="1600">
              <a:solidFill>
                <a:schemeClr val="tx1"/>
              </a:solidFill>
            </a:endParaRPr>
          </a:p>
          <a:p>
            <a:pPr marL="0" indent="0">
              <a:buNone/>
            </a:pPr>
            <a:r>
              <a:rPr lang="EN-US" sz="1600"/>
              <a:t> </a:t>
            </a:r>
            <a:r>
              <a:rPr lang="EN-US" sz="1600" b="1"/>
              <a:t>7-</a:t>
            </a:r>
            <a:r>
              <a:rPr lang="EN-US" sz="1600"/>
              <a:t> Always specify f</a:t>
            </a:r>
            <a:r>
              <a:rPr lang="EN-US" sz="1600" b="1"/>
              <a:t>actor levels </a:t>
            </a:r>
            <a:r>
              <a:rPr lang="EN-US" sz="1600"/>
              <a:t> for training and testing, using the same levels: </a:t>
            </a:r>
          </a:p>
          <a:p>
            <a:pPr>
              <a:buFont typeface="Arial" panose="020B0604020202020204" pitchFamily="34" charset="0"/>
              <a:buChar char="•"/>
            </a:pPr>
            <a:endParaRPr lang="en-US" sz="1428"/>
          </a:p>
          <a:p>
            <a:pPr>
              <a:buFont typeface="Arial" panose="020B0604020202020204" pitchFamily="34" charset="0"/>
              <a:buChar char="•"/>
            </a:pPr>
            <a:endParaRPr lang="en-US" sz="1428"/>
          </a:p>
          <a:p>
            <a:pPr>
              <a:buFontTx/>
              <a:buChar char="-"/>
            </a:pPr>
            <a:endParaRPr lang="en-US" sz="1428"/>
          </a:p>
          <a:p>
            <a:pPr>
              <a:buFont typeface="Arial" panose="020B0604020202020204" pitchFamily="34" charset="0"/>
              <a:buChar char="•"/>
            </a:pPr>
            <a:endParaRPr lang="en-US" sz="1428"/>
          </a:p>
          <a:p>
            <a:pPr marL="0" indent="0">
              <a:buNone/>
            </a:pPr>
            <a:endParaRPr lang="en-US" sz="1428"/>
          </a:p>
        </p:txBody>
      </p:sp>
      <p:sp>
        <p:nvSpPr>
          <p:cNvPr id="3" name="Rectangle 2"/>
          <p:cNvSpPr/>
          <p:nvPr/>
        </p:nvSpPr>
        <p:spPr>
          <a:xfrm>
            <a:off x="1133475" y="5676900"/>
            <a:ext cx="11768983" cy="649288"/>
          </a:xfrm>
          <a:prstGeom prst="rect">
            <a:avLst/>
          </a:prstGeom>
        </p:spPr>
        <p:txBody>
          <a:bodyPr wrap="square" anchor="t">
            <a:spAutoFit/>
          </a:bodyPr>
          <a:lstStyle/>
          <a:p>
            <a:r>
              <a:rPr lang="EN-US" sz="1224" b="1" err="1">
                <a:solidFill>
                  <a:schemeClr val="bg1">
                    <a:lumMod val="50000"/>
                  </a:schemeClr>
                </a:solidFill>
              </a:rPr>
              <a:t>DATA_sql</a:t>
            </a:r>
            <a:r>
              <a:rPr lang="EN-US" sz="1224" b="1">
                <a:solidFill>
                  <a:schemeClr val="bg1">
                    <a:lumMod val="50000"/>
                  </a:schemeClr>
                </a:solidFill>
              </a:rPr>
              <a:t> &lt;- </a:t>
            </a:r>
            <a:r>
              <a:rPr lang="EN-US" sz="1224" b="1" err="1">
                <a:solidFill>
                  <a:schemeClr val="bg1">
                    <a:lumMod val="50000"/>
                  </a:schemeClr>
                </a:solidFill>
              </a:rPr>
              <a:t>RxSqlServerData</a:t>
            </a:r>
            <a:r>
              <a:rPr lang="EN-US" sz="1224" b="1">
                <a:solidFill>
                  <a:schemeClr val="bg1">
                    <a:lumMod val="50000"/>
                  </a:schemeClr>
                </a:solidFill>
              </a:rPr>
              <a:t>(table = “DATA", </a:t>
            </a:r>
            <a:r>
              <a:rPr lang="EN-US" sz="1224" b="1" err="1">
                <a:solidFill>
                  <a:schemeClr val="bg1">
                    <a:lumMod val="50000"/>
                  </a:schemeClr>
                </a:solidFill>
              </a:rPr>
              <a:t>connectionString</a:t>
            </a:r>
            <a:r>
              <a:rPr lang="EN-US" sz="1224" b="1">
                <a:solidFill>
                  <a:schemeClr val="bg1">
                    <a:lumMod val="50000"/>
                  </a:schemeClr>
                </a:solidFill>
              </a:rPr>
              <a:t> = </a:t>
            </a:r>
            <a:r>
              <a:rPr lang="EN-US" sz="1224" b="1" err="1">
                <a:solidFill>
                  <a:schemeClr val="bg1">
                    <a:lumMod val="50000"/>
                  </a:schemeClr>
                </a:solidFill>
              </a:rPr>
              <a:t>connection_string</a:t>
            </a:r>
            <a:r>
              <a:rPr lang="EN-US" sz="1224" b="1">
                <a:solidFill>
                  <a:schemeClr val="bg1">
                    <a:lumMod val="50000"/>
                  </a:schemeClr>
                </a:solidFill>
              </a:rPr>
              <a:t>, </a:t>
            </a:r>
            <a:r>
              <a:rPr lang="EN-US" sz="1224" b="1" err="1">
                <a:solidFill>
                  <a:schemeClr val="bg1">
                    <a:lumMod val="50000"/>
                  </a:schemeClr>
                </a:solidFill>
              </a:rPr>
              <a:t>stringsAsFactors</a:t>
            </a:r>
            <a:r>
              <a:rPr lang="EN-US" sz="1224" b="1">
                <a:solidFill>
                  <a:schemeClr val="bg1">
                    <a:lumMod val="50000"/>
                  </a:schemeClr>
                </a:solidFill>
              </a:rPr>
              <a:t> = T)    # Point to the full table converting strings to factors.</a:t>
            </a:r>
          </a:p>
          <a:p>
            <a:r>
              <a:rPr lang="EN-US" sz="1200" b="1" err="1">
                <a:solidFill>
                  <a:schemeClr val="bg1">
                    <a:lumMod val="50000"/>
                  </a:schemeClr>
                </a:solidFill>
              </a:rPr>
              <a:t>column_info</a:t>
            </a:r>
            <a:r>
              <a:rPr lang="EN-US" sz="1200" b="1">
                <a:solidFill>
                  <a:schemeClr val="bg1">
                    <a:lumMod val="50000"/>
                  </a:schemeClr>
                </a:solidFill>
              </a:rPr>
              <a:t> &lt;- </a:t>
            </a:r>
            <a:r>
              <a:rPr lang="EN-US" sz="1200" b="1" err="1">
                <a:solidFill>
                  <a:schemeClr val="bg1">
                    <a:lumMod val="50000"/>
                  </a:schemeClr>
                </a:solidFill>
              </a:rPr>
              <a:t>rxCreateColInfo</a:t>
            </a:r>
            <a:r>
              <a:rPr lang="EN-US" sz="1200" b="1">
                <a:solidFill>
                  <a:schemeClr val="bg1">
                    <a:lumMod val="50000"/>
                  </a:schemeClr>
                </a:solidFill>
              </a:rPr>
              <a:t>(</a:t>
            </a:r>
            <a:r>
              <a:rPr lang="EN-US" sz="1200" b="1" err="1">
                <a:solidFill>
                  <a:schemeClr val="bg1">
                    <a:lumMod val="50000"/>
                  </a:schemeClr>
                </a:solidFill>
              </a:rPr>
              <a:t>DATA_sql</a:t>
            </a:r>
            <a:r>
              <a:rPr lang="EN-US" sz="1200" b="1">
                <a:solidFill>
                  <a:schemeClr val="bg1">
                    <a:lumMod val="50000"/>
                  </a:schemeClr>
                </a:solidFill>
              </a:rPr>
              <a:t>)  # Get the types and levels for factors. </a:t>
            </a:r>
            <a:endParaRPr lang="en-US" sz="1200" b="1">
              <a:solidFill>
                <a:schemeClr val="bg1">
                  <a:lumMod val="50000"/>
                </a:schemeClr>
              </a:solidFill>
            </a:endParaRPr>
          </a:p>
          <a:p>
            <a:r>
              <a:rPr lang="EN-US" sz="1200" b="1" err="1">
                <a:solidFill>
                  <a:schemeClr val="bg1">
                    <a:lumMod val="50000"/>
                  </a:schemeClr>
                </a:solidFill>
              </a:rPr>
              <a:t>DATA_Train_sql</a:t>
            </a:r>
            <a:r>
              <a:rPr lang="EN-US" sz="1200" b="1">
                <a:solidFill>
                  <a:schemeClr val="bg1">
                    <a:lumMod val="50000"/>
                  </a:schemeClr>
                </a:solidFill>
              </a:rPr>
              <a:t> &lt;- </a:t>
            </a:r>
            <a:r>
              <a:rPr lang="EN-US" sz="1200" b="1" err="1">
                <a:solidFill>
                  <a:schemeClr val="bg1">
                    <a:lumMod val="50000"/>
                  </a:schemeClr>
                </a:solidFill>
              </a:rPr>
              <a:t>RxSqlServerData</a:t>
            </a:r>
            <a:r>
              <a:rPr lang="EN-US" sz="1200" b="1">
                <a:solidFill>
                  <a:schemeClr val="bg1">
                    <a:lumMod val="50000"/>
                  </a:schemeClr>
                </a:solidFill>
              </a:rPr>
              <a:t>( table = “</a:t>
            </a:r>
            <a:r>
              <a:rPr lang="EN-US" sz="1200" b="1" err="1">
                <a:solidFill>
                  <a:schemeClr val="bg1">
                    <a:lumMod val="50000"/>
                  </a:schemeClr>
                </a:solidFill>
              </a:rPr>
              <a:t>DATA_Train</a:t>
            </a:r>
            <a:r>
              <a:rPr lang="EN-US" sz="1200" b="1">
                <a:solidFill>
                  <a:schemeClr val="bg1">
                    <a:lumMod val="50000"/>
                  </a:schemeClr>
                </a:solidFill>
              </a:rPr>
              <a:t>”, </a:t>
            </a:r>
            <a:r>
              <a:rPr lang="EN-US" sz="1200" b="1" err="1">
                <a:solidFill>
                  <a:schemeClr val="bg1">
                    <a:lumMod val="50000"/>
                  </a:schemeClr>
                </a:solidFill>
              </a:rPr>
              <a:t>connectionString</a:t>
            </a:r>
            <a:r>
              <a:rPr lang="EN-US" sz="1200" b="1">
                <a:solidFill>
                  <a:schemeClr val="bg1">
                    <a:lumMod val="50000"/>
                  </a:schemeClr>
                </a:solidFill>
              </a:rPr>
              <a:t> = </a:t>
            </a:r>
            <a:r>
              <a:rPr lang="EN-US" sz="1200" b="1" err="1">
                <a:solidFill>
                  <a:schemeClr val="bg1">
                    <a:lumMod val="50000"/>
                  </a:schemeClr>
                </a:solidFill>
              </a:rPr>
              <a:t>connection_string</a:t>
            </a:r>
            <a:r>
              <a:rPr lang="EN-US" sz="1200" b="1">
                <a:solidFill>
                  <a:schemeClr val="bg1">
                    <a:lumMod val="50000"/>
                  </a:schemeClr>
                </a:solidFill>
              </a:rPr>
              <a:t>, </a:t>
            </a:r>
            <a:r>
              <a:rPr lang="EN-US" sz="1200" b="1" err="1">
                <a:solidFill>
                  <a:schemeClr val="bg1">
                    <a:lumMod val="50000"/>
                  </a:schemeClr>
                </a:solidFill>
              </a:rPr>
              <a:t>colInfo</a:t>
            </a:r>
            <a:r>
              <a:rPr lang="EN-US" sz="1200" b="1">
                <a:solidFill>
                  <a:schemeClr val="bg1">
                    <a:lumMod val="50000"/>
                  </a:schemeClr>
                </a:solidFill>
              </a:rPr>
              <a:t> = </a:t>
            </a:r>
            <a:r>
              <a:rPr lang="EN-US" sz="1200" b="1" err="1">
                <a:solidFill>
                  <a:schemeClr val="bg1">
                    <a:lumMod val="50000"/>
                  </a:schemeClr>
                </a:solidFill>
              </a:rPr>
              <a:t>column_info</a:t>
            </a:r>
            <a:r>
              <a:rPr lang="EN-US" sz="1200" b="1">
                <a:solidFill>
                  <a:schemeClr val="bg1">
                    <a:lumMod val="50000"/>
                  </a:schemeClr>
                </a:solidFill>
              </a:rPr>
              <a:t>) # Point to training set with </a:t>
            </a:r>
            <a:r>
              <a:rPr lang="EN-US" sz="1200" b="1" err="1">
                <a:solidFill>
                  <a:schemeClr val="bg1">
                    <a:lumMod val="50000"/>
                  </a:schemeClr>
                </a:solidFill>
              </a:rPr>
              <a:t>colInfo</a:t>
            </a:r>
            <a:r>
              <a:rPr lang="EN-US" sz="1200" b="1">
                <a:solidFill>
                  <a:schemeClr val="bg1">
                    <a:lumMod val="50000"/>
                  </a:schemeClr>
                </a:solidFill>
              </a:rPr>
              <a:t>.</a:t>
            </a:r>
          </a:p>
        </p:txBody>
      </p:sp>
      <p:sp>
        <p:nvSpPr>
          <p:cNvPr id="6" name="Title 1"/>
          <p:cNvSpPr txBox="1">
            <a:spLocks/>
          </p:cNvSpPr>
          <p:nvPr/>
        </p:nvSpPr>
        <p:spPr>
          <a:xfrm>
            <a:off x="1122578" y="290457"/>
            <a:ext cx="10258637" cy="1479638"/>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Key Learnings (1/2)</a:t>
            </a:r>
          </a:p>
        </p:txBody>
      </p:sp>
    </p:spTree>
    <p:extLst>
      <p:ext uri="{BB962C8B-B14F-4D97-AF65-F5344CB8AC3E}">
        <p14:creationId xmlns:p14="http://schemas.microsoft.com/office/powerpoint/2010/main" val="16829297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3" end="1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20005" y="1882477"/>
            <a:ext cx="10502549" cy="4103455"/>
          </a:xfrm>
        </p:spPr>
        <p:txBody>
          <a:bodyPr anchor="t">
            <a:noAutofit/>
          </a:bodyPr>
          <a:lstStyle/>
          <a:p>
            <a:pPr marL="0" indent="0">
              <a:buNone/>
            </a:pPr>
            <a:r>
              <a:rPr lang="EN-US" sz="1600" b="1"/>
              <a:t> 8- Data Types: </a:t>
            </a:r>
            <a:r>
              <a:rPr lang="EN-US" sz="1600"/>
              <a:t>characters faster than factors. Convert to factors only before training/testing. </a:t>
            </a:r>
            <a:endParaRPr lang="en-US" sz="1600"/>
          </a:p>
          <a:p>
            <a:pPr marL="0" indent="0">
              <a:buNone/>
            </a:pPr>
            <a:endParaRPr lang="en-US" sz="1600">
              <a:solidFill>
                <a:schemeClr val="tx1"/>
              </a:solidFill>
            </a:endParaRPr>
          </a:p>
          <a:p>
            <a:pPr marL="0" indent="0">
              <a:buNone/>
            </a:pPr>
            <a:r>
              <a:rPr lang="EN-US" sz="1600" b="1"/>
              <a:t> 9- </a:t>
            </a:r>
            <a:r>
              <a:rPr lang="EN-US" sz="1600"/>
              <a:t>Known issue of slowness with Azure VM for some algorithms because of slow disk I/O. </a:t>
            </a:r>
            <a:endParaRPr lang="en-US" sz="1600"/>
          </a:p>
          <a:p>
            <a:pPr marL="0" indent="0">
              <a:buNone/>
            </a:pPr>
            <a:endParaRPr lang="en-US" sz="1600">
              <a:solidFill>
                <a:schemeClr val="tx1"/>
              </a:solidFill>
            </a:endParaRPr>
          </a:p>
          <a:p>
            <a:pPr marL="0" indent="0">
              <a:buNone/>
            </a:pPr>
            <a:r>
              <a:rPr lang="EN-US" sz="1600"/>
              <a:t> </a:t>
            </a:r>
            <a:r>
              <a:rPr lang="EN-US" sz="1600" b="1"/>
              <a:t>10-</a:t>
            </a:r>
            <a:r>
              <a:rPr lang="EN-US" sz="1600"/>
              <a:t> </a:t>
            </a:r>
            <a:r>
              <a:rPr lang="EN-US" sz="1600" b="1"/>
              <a:t>rxDataStep:</a:t>
            </a:r>
          </a:p>
          <a:p>
            <a:r>
              <a:rPr lang="EN-US" sz="1600"/>
              <a:t>cannot write into a table when 2 columns have the same name (possible in SQL).</a:t>
            </a:r>
          </a:p>
          <a:p>
            <a:r>
              <a:rPr lang="EN-US" sz="1600"/>
              <a:t>cannot do transformations in-place (</a:t>
            </a:r>
            <a:r>
              <a:rPr lang="EN-US" sz="1600" err="1"/>
              <a:t>inData</a:t>
            </a:r>
            <a:r>
              <a:rPr lang="EN-US" sz="1600"/>
              <a:t> and </a:t>
            </a:r>
            <a:r>
              <a:rPr lang="EN-US" sz="1600" err="1"/>
              <a:t>outFile</a:t>
            </a:r>
            <a:r>
              <a:rPr lang="EN-US" sz="1600"/>
              <a:t> should be different).</a:t>
            </a:r>
          </a:p>
          <a:p>
            <a:r>
              <a:rPr lang="EN-US" sz="1600" b="1" err="1"/>
              <a:t>varsToKeep</a:t>
            </a:r>
            <a:r>
              <a:rPr lang="EN-US" sz="1600" b="1"/>
              <a:t> </a:t>
            </a:r>
            <a:r>
              <a:rPr lang="EN-US" sz="1600"/>
              <a:t>and </a:t>
            </a:r>
            <a:r>
              <a:rPr lang="EN-US" sz="1600" b="1" err="1"/>
              <a:t>varsToDrop</a:t>
            </a:r>
            <a:r>
              <a:rPr lang="EN-US" sz="1600"/>
              <a:t> not supported (use SQL queries instead or transforms = list (Variable = NULL)).</a:t>
            </a:r>
          </a:p>
          <a:p>
            <a:r>
              <a:rPr lang="EN-US" sz="1600" b="1"/>
              <a:t>new variable creation: </a:t>
            </a:r>
            <a:r>
              <a:rPr lang="EN-US" sz="1600"/>
              <a:t>use </a:t>
            </a:r>
            <a:r>
              <a:rPr lang="EN-US" sz="1600" b="1"/>
              <a:t>.</a:t>
            </a:r>
            <a:r>
              <a:rPr lang="EN-US" sz="1600" b="1" err="1"/>
              <a:t>rxNumRows</a:t>
            </a:r>
            <a:r>
              <a:rPr lang="EN-US" sz="1600" b="1"/>
              <a:t> </a:t>
            </a:r>
            <a:r>
              <a:rPr lang="EN-US" sz="1600"/>
              <a:t>instead of </a:t>
            </a:r>
            <a:r>
              <a:rPr lang="EN-US" sz="1600" err="1"/>
              <a:t>numrows</a:t>
            </a:r>
            <a:r>
              <a:rPr lang="EN-US" sz="1600"/>
              <a:t>(data) (transformations done by chunk).</a:t>
            </a:r>
          </a:p>
          <a:p>
            <a:r>
              <a:rPr lang="EN-US" sz="1600" b="1" err="1"/>
              <a:t>rowSelection</a:t>
            </a:r>
            <a:r>
              <a:rPr lang="EN-US" sz="1600" b="1"/>
              <a:t> </a:t>
            </a:r>
            <a:r>
              <a:rPr lang="EN-US" sz="1600"/>
              <a:t>for rows subset: might not work if using existing variable. Set directly </a:t>
            </a:r>
            <a:r>
              <a:rPr lang="EN-US" sz="1600" err="1"/>
              <a:t>rowSelection</a:t>
            </a:r>
            <a:r>
              <a:rPr lang="EN-US" sz="1600"/>
              <a:t> = logical expression.</a:t>
            </a:r>
            <a:endParaRPr lang="EN-US" sz="1600" b="1"/>
          </a:p>
        </p:txBody>
      </p:sp>
      <p:sp>
        <p:nvSpPr>
          <p:cNvPr id="4" name="Title 1"/>
          <p:cNvSpPr>
            <a:spLocks noGrp="1"/>
          </p:cNvSpPr>
          <p:nvPr>
            <p:ph type="title"/>
          </p:nvPr>
        </p:nvSpPr>
        <p:spPr>
          <a:xfrm>
            <a:off x="1120005" y="292308"/>
            <a:ext cx="10258637" cy="1479638"/>
          </a:xfrm>
        </p:spPr>
        <p:txBody>
          <a:bodyPr/>
          <a:lstStyle/>
          <a:p>
            <a:r>
              <a:rPr lang="EN-US"/>
              <a:t>Key Learnings (2/2)</a:t>
            </a:r>
          </a:p>
        </p:txBody>
      </p:sp>
    </p:spTree>
    <p:extLst>
      <p:ext uri="{BB962C8B-B14F-4D97-AF65-F5344CB8AC3E}">
        <p14:creationId xmlns:p14="http://schemas.microsoft.com/office/powerpoint/2010/main" val="15505450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Learnings about Normalization in SQL</a:t>
            </a:r>
          </a:p>
        </p:txBody>
      </p:sp>
      <p:sp>
        <p:nvSpPr>
          <p:cNvPr id="4" name="Content Placeholder 2"/>
          <p:cNvSpPr>
            <a:spLocks noGrp="1"/>
          </p:cNvSpPr>
          <p:nvPr>
            <p:ph idx="1"/>
          </p:nvPr>
        </p:nvSpPr>
        <p:spPr>
          <a:xfrm>
            <a:off x="1120005" y="1882477"/>
            <a:ext cx="10258637" cy="4103455"/>
          </a:xfrm>
        </p:spPr>
        <p:txBody>
          <a:bodyPr anchor="t">
            <a:noAutofit/>
          </a:bodyPr>
          <a:lstStyle/>
          <a:p>
            <a:pPr marL="0" indent="0" algn="just">
              <a:buNone/>
            </a:pPr>
            <a:r>
              <a:rPr lang="EN-US" sz="2400" b="1">
                <a:solidFill>
                  <a:schemeClr val="accent2">
                    <a:lumMod val="75000"/>
                  </a:schemeClr>
                </a:solidFill>
              </a:rPr>
              <a:t>Scoring with character factor levels can lead to speed issues.</a:t>
            </a:r>
            <a:endParaRPr lang="en-US" sz="2400" b="1">
              <a:solidFill>
                <a:schemeClr val="accent2">
                  <a:lumMod val="75000"/>
                </a:schemeClr>
              </a:solidFill>
            </a:endParaRPr>
          </a:p>
          <a:p>
            <a:pPr marL="0" indent="0" algn="just">
              <a:buNone/>
            </a:pPr>
            <a:endParaRPr lang="EN-US" sz="2400"/>
          </a:p>
          <a:p>
            <a:pPr marL="0" indent="0" algn="just">
              <a:buNone/>
            </a:pPr>
            <a:r>
              <a:rPr lang="EN-US" sz="2400" b="1" u="sng">
                <a:solidFill>
                  <a:schemeClr val="accent2">
                    <a:lumMod val="75000"/>
                  </a:schemeClr>
                </a:solidFill>
              </a:rPr>
              <a:t>Method 1:</a:t>
            </a:r>
            <a:r>
              <a:rPr lang="EN-US" sz="2400" b="1">
                <a:solidFill>
                  <a:schemeClr val="accent2">
                    <a:lumMod val="75000"/>
                  </a:schemeClr>
                </a:solidFill>
              </a:rPr>
              <a:t> </a:t>
            </a:r>
            <a:r>
              <a:rPr lang="EN-US" sz="2400"/>
              <a:t>store the factor levels as </a:t>
            </a:r>
            <a:r>
              <a:rPr lang="EN-US" sz="2400" b="1">
                <a:solidFill>
                  <a:schemeClr val="accent2">
                    <a:lumMod val="75000"/>
                  </a:schemeClr>
                </a:solidFill>
              </a:rPr>
              <a:t>integers</a:t>
            </a:r>
            <a:r>
              <a:rPr lang="EN-US" sz="2400"/>
              <a:t> and then specify their type as </a:t>
            </a:r>
            <a:r>
              <a:rPr lang="EN-US" sz="2400" b="1" err="1">
                <a:solidFill>
                  <a:schemeClr val="accent2">
                    <a:lumMod val="75000"/>
                  </a:schemeClr>
                </a:solidFill>
              </a:rPr>
              <a:t>factorIndex</a:t>
            </a:r>
            <a:r>
              <a:rPr lang="EN-US" sz="2400">
                <a:solidFill>
                  <a:schemeClr val="accent2">
                    <a:lumMod val="75000"/>
                  </a:schemeClr>
                </a:solidFill>
              </a:rPr>
              <a:t> </a:t>
            </a:r>
            <a:r>
              <a:rPr lang="EN-US" sz="2400"/>
              <a:t>when training or testing models. </a:t>
            </a:r>
            <a:r>
              <a:rPr lang="EN-US" sz="2400" b="1">
                <a:solidFill>
                  <a:schemeClr val="accent2">
                    <a:lumMod val="75000"/>
                  </a:schemeClr>
                </a:solidFill>
              </a:rPr>
              <a:t>BUT</a:t>
            </a:r>
            <a:r>
              <a:rPr lang="EN-US" sz="2400"/>
              <a:t> implementation issues.</a:t>
            </a:r>
            <a:endParaRPr lang="en-US" sz="2400"/>
          </a:p>
          <a:p>
            <a:pPr marL="0" indent="0" algn="just">
              <a:buNone/>
            </a:pPr>
            <a:endParaRPr lang="en-US" sz="2400">
              <a:solidFill>
                <a:schemeClr val="tx1"/>
              </a:solidFill>
            </a:endParaRPr>
          </a:p>
          <a:p>
            <a:pPr marL="0" indent="0" algn="just">
              <a:buNone/>
            </a:pPr>
            <a:r>
              <a:rPr lang="EN-US" sz="2400" b="1" u="sng">
                <a:solidFill>
                  <a:schemeClr val="accent2">
                    <a:lumMod val="75000"/>
                  </a:schemeClr>
                </a:solidFill>
              </a:rPr>
              <a:t>Method 2:</a:t>
            </a:r>
            <a:r>
              <a:rPr lang="EN-US" sz="2400" b="1">
                <a:solidFill>
                  <a:schemeClr val="accent2">
                    <a:lumMod val="75000"/>
                  </a:schemeClr>
                </a:solidFill>
              </a:rPr>
              <a:t> </a:t>
            </a:r>
            <a:r>
              <a:rPr lang="EN-US" sz="2400"/>
              <a:t>store the factor levels as  </a:t>
            </a:r>
            <a:r>
              <a:rPr lang="EN-US" sz="2400" b="1">
                <a:solidFill>
                  <a:schemeClr val="accent2">
                    <a:lumMod val="75000"/>
                  </a:schemeClr>
                </a:solidFill>
              </a:rPr>
              <a:t>“stringed integers”</a:t>
            </a:r>
            <a:r>
              <a:rPr lang="EN-US" sz="2400" b="1">
                <a:solidFill>
                  <a:schemeClr val="tx1"/>
                </a:solidFill>
              </a:rPr>
              <a:t>.</a:t>
            </a:r>
            <a:r>
              <a:rPr lang="EN-US" sz="2400" b="1">
                <a:solidFill>
                  <a:srgbClr val="060606"/>
                </a:solidFill>
              </a:rPr>
              <a:t> </a:t>
            </a:r>
            <a:endParaRPr lang="en-US" sz="2400">
              <a:solidFill>
                <a:srgbClr val="505050"/>
              </a:solidFill>
            </a:endParaRPr>
          </a:p>
          <a:p>
            <a:pPr marL="0" indent="0" algn="just">
              <a:buNone/>
            </a:pPr>
            <a:r>
              <a:rPr lang="EN-US" sz="2400" b="1"/>
              <a:t>E.g: </a:t>
            </a:r>
            <a:r>
              <a:rPr lang="EN-US" sz="2400"/>
              <a:t>Age: “Young”, “Middle Age”, and “Senior Citizen” converted to “1”, “2”, “3”. </a:t>
            </a:r>
            <a:endParaRPr lang="en-US" sz="2400">
              <a:solidFill>
                <a:schemeClr val="tx1"/>
              </a:solidFill>
            </a:endParaRPr>
          </a:p>
          <a:p>
            <a:pPr marL="0" indent="0" algn="just">
              <a:buNone/>
            </a:pPr>
            <a:endParaRPr lang="en-US" sz="2400">
              <a:solidFill>
                <a:schemeClr val="tx1"/>
              </a:solidFill>
            </a:endParaRPr>
          </a:p>
          <a:p>
            <a:pPr marL="0" indent="0" algn="just">
              <a:buNone/>
            </a:pPr>
            <a:r>
              <a:rPr lang="EN-US" sz="2400"/>
              <a:t>=&gt; </a:t>
            </a:r>
            <a:r>
              <a:rPr lang="EN-US" sz="2400" b="1">
                <a:solidFill>
                  <a:schemeClr val="accent2">
                    <a:lumMod val="75000"/>
                  </a:schemeClr>
                </a:solidFill>
              </a:rPr>
              <a:t>Method 2 </a:t>
            </a:r>
            <a:r>
              <a:rPr lang="EN-US" sz="2400"/>
              <a:t>increased scoring speed by more than 10%, mainly because writing/ reading shorter strings in the tables. </a:t>
            </a:r>
            <a:endParaRPr lang="EN-US" sz="2400">
              <a:solidFill>
                <a:schemeClr val="tx1"/>
              </a:solidFill>
            </a:endParaRPr>
          </a:p>
          <a:p>
            <a:pPr algn="just">
              <a:buFont typeface="Arial" panose="020B0604020202020204" pitchFamily="34" charset="0"/>
              <a:buChar char="•"/>
            </a:pPr>
            <a:endParaRPr lang="en-US" sz="2400"/>
          </a:p>
          <a:p>
            <a:pPr marL="0" indent="0" algn="just">
              <a:buNone/>
            </a:pPr>
            <a:endParaRPr lang="en-US" sz="2400"/>
          </a:p>
        </p:txBody>
      </p:sp>
    </p:spTree>
    <p:extLst>
      <p:ext uri="{BB962C8B-B14F-4D97-AF65-F5344CB8AC3E}">
        <p14:creationId xmlns:p14="http://schemas.microsoft.com/office/powerpoint/2010/main" val="28725812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Learnings about Compute Contexts (1/2)</a:t>
            </a:r>
          </a:p>
        </p:txBody>
      </p:sp>
      <p:sp>
        <p:nvSpPr>
          <p:cNvPr id="4" name="Content Placeholder 2"/>
          <p:cNvSpPr>
            <a:spLocks noGrp="1"/>
          </p:cNvSpPr>
          <p:nvPr>
            <p:ph idx="1"/>
          </p:nvPr>
        </p:nvSpPr>
        <p:spPr>
          <a:xfrm>
            <a:off x="1120005" y="1882477"/>
            <a:ext cx="10258637" cy="4103455"/>
          </a:xfrm>
        </p:spPr>
        <p:txBody>
          <a:bodyPr anchor="t">
            <a:normAutofit fontScale="62500" lnSpcReduction="20000"/>
          </a:bodyPr>
          <a:lstStyle/>
          <a:p>
            <a:pPr marL="0" indent="0">
              <a:buNone/>
            </a:pPr>
            <a:r>
              <a:rPr lang="EN-US"/>
              <a:t>For SQL CC, we can use the argument </a:t>
            </a:r>
            <a:r>
              <a:rPr lang="EN-US" b="1" err="1">
                <a:solidFill>
                  <a:schemeClr val="accent2">
                    <a:lumMod val="75000"/>
                  </a:schemeClr>
                </a:solidFill>
              </a:rPr>
              <a:t>numTasks</a:t>
            </a:r>
            <a:r>
              <a:rPr lang="EN-US" b="1">
                <a:solidFill>
                  <a:schemeClr val="accent2">
                    <a:lumMod val="75000"/>
                  </a:schemeClr>
                </a:solidFill>
              </a:rPr>
              <a:t>. </a:t>
            </a:r>
          </a:p>
          <a:p>
            <a:pPr marL="0" indent="0">
              <a:buNone/>
            </a:pPr>
            <a:r>
              <a:rPr lang="EN-US" b="1">
                <a:solidFill>
                  <a:schemeClr val="accent2">
                    <a:lumMod val="75000"/>
                  </a:schemeClr>
                </a:solidFill>
              </a:rPr>
              <a:t>= number of processes to run in parallel, making use of the multiple cores. </a:t>
            </a:r>
          </a:p>
          <a:p>
            <a:pPr marL="0" indent="0">
              <a:buNone/>
            </a:pPr>
            <a:r>
              <a:rPr lang="EN-US" b="1" u="sng">
                <a:solidFill>
                  <a:schemeClr val="accent2">
                    <a:lumMod val="75000"/>
                  </a:schemeClr>
                </a:solidFill>
              </a:rPr>
              <a:t>BUT</a:t>
            </a:r>
            <a:r>
              <a:rPr lang="EN-US" b="1">
                <a:solidFill>
                  <a:schemeClr val="accent2">
                    <a:lumMod val="75000"/>
                  </a:schemeClr>
                </a:solidFill>
              </a:rPr>
              <a:t> depending on the algorithm, the machine, the data set and numTasks: </a:t>
            </a:r>
          </a:p>
          <a:p>
            <a:pPr>
              <a:buFontTx/>
              <a:buChar char="-"/>
            </a:pPr>
            <a:r>
              <a:rPr lang="EN-US">
                <a:solidFill>
                  <a:schemeClr val="tx1"/>
                </a:solidFill>
              </a:rPr>
              <a:t>numTasks = 1 (default) can be faster.</a:t>
            </a:r>
          </a:p>
          <a:p>
            <a:pPr>
              <a:buFontTx/>
              <a:buChar char="-"/>
            </a:pPr>
            <a:r>
              <a:rPr lang="EN-US">
                <a:solidFill>
                  <a:schemeClr val="tx1"/>
                </a:solidFill>
              </a:rPr>
              <a:t>Local CC can be faster.</a:t>
            </a:r>
          </a:p>
          <a:p>
            <a:pPr>
              <a:buFontTx/>
              <a:buChar char="-"/>
            </a:pPr>
            <a:endParaRPr lang="en-US">
              <a:solidFill>
                <a:schemeClr val="tx1"/>
              </a:solidFill>
            </a:endParaRPr>
          </a:p>
          <a:p>
            <a:pPr marL="0" indent="0">
              <a:buNone/>
            </a:pPr>
            <a:endParaRPr lang="en-US">
              <a:solidFill>
                <a:schemeClr val="tx1"/>
              </a:solidFill>
            </a:endParaRPr>
          </a:p>
          <a:p>
            <a:pPr marL="0" indent="0">
              <a:buNone/>
            </a:pPr>
            <a:r>
              <a:rPr lang="EN-US" b="1">
                <a:solidFill>
                  <a:schemeClr val="accent2">
                    <a:lumMod val="75000"/>
                  </a:schemeClr>
                </a:solidFill>
              </a:rPr>
              <a:t>In this solution:</a:t>
            </a:r>
            <a:endParaRPr lang="en-US" b="1">
              <a:solidFill>
                <a:schemeClr val="accent2">
                  <a:lumMod val="75000"/>
                </a:schemeClr>
              </a:solidFill>
            </a:endParaRPr>
          </a:p>
          <a:p>
            <a:pPr marL="0" indent="0">
              <a:buNone/>
            </a:pPr>
            <a:r>
              <a:rPr lang="EN-US" b="1">
                <a:solidFill>
                  <a:schemeClr val="accent2">
                    <a:lumMod val="75000"/>
                  </a:schemeClr>
                </a:solidFill>
              </a:rPr>
              <a:t>- </a:t>
            </a:r>
            <a:r>
              <a:rPr lang="EN-US" b="1" err="1">
                <a:solidFill>
                  <a:schemeClr val="accent2">
                    <a:lumMod val="75000"/>
                  </a:schemeClr>
                </a:solidFill>
              </a:rPr>
              <a:t>numTasks</a:t>
            </a:r>
            <a:r>
              <a:rPr lang="EN-US" b="1">
                <a:solidFill>
                  <a:schemeClr val="accent2">
                    <a:lumMod val="75000"/>
                  </a:schemeClr>
                </a:solidFill>
              </a:rPr>
              <a:t> &gt;1 was not implemented for memory limitations. </a:t>
            </a:r>
            <a:endParaRPr lang="en-US" b="1">
              <a:solidFill>
                <a:srgbClr val="505050"/>
              </a:solidFill>
            </a:endParaRPr>
          </a:p>
          <a:p>
            <a:pPr marL="0" indent="0">
              <a:buNone/>
            </a:pPr>
            <a:r>
              <a:rPr lang="EN-US" b="1">
                <a:solidFill>
                  <a:schemeClr val="accent2">
                    <a:lumMod val="75000"/>
                  </a:schemeClr>
                </a:solidFill>
              </a:rPr>
              <a:t>- When Local CC was faster than SQL CC with </a:t>
            </a:r>
            <a:r>
              <a:rPr lang="EN-US" b="1" err="1">
                <a:solidFill>
                  <a:schemeClr val="accent2">
                    <a:lumMod val="75000"/>
                  </a:schemeClr>
                </a:solidFill>
              </a:rPr>
              <a:t>numTasks</a:t>
            </a:r>
            <a:r>
              <a:rPr lang="EN-US" b="1">
                <a:solidFill>
                  <a:schemeClr val="accent2">
                    <a:lumMod val="75000"/>
                  </a:schemeClr>
                </a:solidFill>
              </a:rPr>
              <a:t> = 1, Local CC was used.</a:t>
            </a:r>
            <a:endParaRPr lang="EN-US" b="1">
              <a:solidFill>
                <a:schemeClr val="tx1"/>
              </a:solidFill>
            </a:endParaRPr>
          </a:p>
          <a:p>
            <a:pPr marL="0" indent="0">
              <a:buNone/>
            </a:pPr>
            <a:endParaRPr lang="en-US" b="1">
              <a:solidFill>
                <a:schemeClr val="accent2">
                  <a:lumMod val="75000"/>
                </a:schemeClr>
              </a:solidFill>
            </a:endParaRPr>
          </a:p>
        </p:txBody>
      </p:sp>
    </p:spTree>
    <p:extLst>
      <p:ext uri="{BB962C8B-B14F-4D97-AF65-F5344CB8AC3E}">
        <p14:creationId xmlns:p14="http://schemas.microsoft.com/office/powerpoint/2010/main" val="32215270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Learnings about Compute Contexts (2/2)</a:t>
            </a:r>
          </a:p>
        </p:txBody>
      </p:sp>
      <p:sp>
        <p:nvSpPr>
          <p:cNvPr id="4" name="Content Placeholder 2"/>
          <p:cNvSpPr>
            <a:spLocks noGrp="1"/>
          </p:cNvSpPr>
          <p:nvPr>
            <p:ph idx="1"/>
          </p:nvPr>
        </p:nvSpPr>
        <p:spPr>
          <a:xfrm>
            <a:off x="1120005" y="1882477"/>
            <a:ext cx="10258637" cy="4103455"/>
          </a:xfrm>
        </p:spPr>
        <p:txBody>
          <a:bodyPr anchor="t">
            <a:normAutofit fontScale="77500" lnSpcReduction="20000"/>
          </a:bodyPr>
          <a:lstStyle/>
          <a:p>
            <a:pPr marL="0" indent="0">
              <a:buNone/>
            </a:pPr>
            <a:r>
              <a:rPr lang="EN-US" sz="2400"/>
              <a:t> 1- </a:t>
            </a:r>
            <a:r>
              <a:rPr lang="EN-US" sz="2400" b="1"/>
              <a:t>rxExecuteSQLDDL</a:t>
            </a:r>
            <a:r>
              <a:rPr lang="EN-US" sz="2400"/>
              <a:t> independent of the CC. </a:t>
            </a:r>
            <a:endParaRPr lang="en-US" sz="2400"/>
          </a:p>
          <a:p>
            <a:pPr marL="0" indent="0">
              <a:buNone/>
            </a:pPr>
            <a:endParaRPr lang="EN-US" sz="2400">
              <a:solidFill>
                <a:schemeClr val="tx1"/>
              </a:solidFill>
            </a:endParaRPr>
          </a:p>
          <a:p>
            <a:pPr marL="0" indent="0">
              <a:buNone/>
            </a:pPr>
            <a:r>
              <a:rPr lang="EN-US" sz="2400" b="1">
                <a:solidFill>
                  <a:schemeClr val="tx1"/>
                </a:solidFill>
              </a:rPr>
              <a:t> 2- rxDataStep for SQL queries: </a:t>
            </a:r>
            <a:r>
              <a:rPr lang="EN-US" sz="2400">
                <a:solidFill>
                  <a:schemeClr val="tx1"/>
                </a:solidFill>
              </a:rPr>
              <a:t>speed ↑ if </a:t>
            </a:r>
            <a:r>
              <a:rPr lang="EN-US" sz="2400" err="1">
                <a:solidFill>
                  <a:schemeClr val="tx1"/>
                </a:solidFill>
              </a:rPr>
              <a:t>numTasks</a:t>
            </a:r>
            <a:r>
              <a:rPr lang="EN-US" sz="2400">
                <a:solidFill>
                  <a:schemeClr val="tx1"/>
                </a:solidFill>
              </a:rPr>
              <a:t> ↑ and SQL CC becomes faster than Local CC. </a:t>
            </a:r>
            <a:endParaRPr lang="en-US" sz="2400">
              <a:solidFill>
                <a:schemeClr val="tx1"/>
              </a:solidFill>
            </a:endParaRPr>
          </a:p>
          <a:p>
            <a:pPr marL="0" indent="0">
              <a:buNone/>
            </a:pPr>
            <a:endParaRPr lang="EN-US" sz="2400">
              <a:solidFill>
                <a:schemeClr val="tx1"/>
              </a:solidFill>
            </a:endParaRPr>
          </a:p>
          <a:p>
            <a:pPr marL="0" indent="0">
              <a:buNone/>
            </a:pPr>
            <a:r>
              <a:rPr lang="EN-US" sz="2400">
                <a:solidFill>
                  <a:schemeClr val="tx1"/>
                </a:solidFill>
              </a:rPr>
              <a:t> 3- </a:t>
            </a:r>
            <a:r>
              <a:rPr lang="EN-US" sz="2400" b="1">
                <a:solidFill>
                  <a:schemeClr val="tx1"/>
                </a:solidFill>
              </a:rPr>
              <a:t>rxCreateColInfo</a:t>
            </a:r>
            <a:r>
              <a:rPr lang="EN-US" sz="2400">
                <a:solidFill>
                  <a:schemeClr val="tx1"/>
                </a:solidFill>
              </a:rPr>
              <a:t> is fastest in Local CC or SQL CC with numTasks = 1. </a:t>
            </a:r>
            <a:endParaRPr lang="en-US" sz="2400">
              <a:solidFill>
                <a:schemeClr val="tx1"/>
              </a:solidFill>
            </a:endParaRPr>
          </a:p>
          <a:p>
            <a:pPr marL="0" indent="0">
              <a:buNone/>
            </a:pPr>
            <a:endParaRPr lang="EN-US" sz="2400">
              <a:solidFill>
                <a:schemeClr val="tx1"/>
              </a:solidFill>
            </a:endParaRPr>
          </a:p>
          <a:p>
            <a:pPr marL="0" indent="0">
              <a:buNone/>
            </a:pPr>
            <a:r>
              <a:rPr lang="EN-US" sz="2400">
                <a:solidFill>
                  <a:schemeClr val="tx1"/>
                </a:solidFill>
              </a:rPr>
              <a:t> 4- </a:t>
            </a:r>
            <a:r>
              <a:rPr lang="EN-US" sz="2400" b="1">
                <a:solidFill>
                  <a:schemeClr val="tx1"/>
                </a:solidFill>
              </a:rPr>
              <a:t>Training</a:t>
            </a:r>
            <a:r>
              <a:rPr lang="EN-US" sz="2400">
                <a:solidFill>
                  <a:schemeClr val="tx1"/>
                </a:solidFill>
              </a:rPr>
              <a:t> is very slow in Local CC. </a:t>
            </a:r>
          </a:p>
          <a:p>
            <a:pPr marL="0" indent="0">
              <a:buNone/>
            </a:pPr>
            <a:r>
              <a:rPr lang="EN-US" sz="2400">
                <a:solidFill>
                  <a:schemeClr val="tx1"/>
                </a:solidFill>
              </a:rPr>
              <a:t>- If training set</a:t>
            </a:r>
            <a:r>
              <a:rPr lang="EN-US" sz="2400" b="1">
                <a:solidFill>
                  <a:schemeClr val="tx1"/>
                </a:solidFill>
              </a:rPr>
              <a:t> not materialized</a:t>
            </a:r>
            <a:r>
              <a:rPr lang="EN-US" sz="2400">
                <a:solidFill>
                  <a:schemeClr val="tx1"/>
                </a:solidFill>
              </a:rPr>
              <a:t>: fastest with SQL CC and numTasks = 1.</a:t>
            </a:r>
          </a:p>
          <a:p>
            <a:pPr marL="0" indent="0">
              <a:buNone/>
            </a:pPr>
            <a:r>
              <a:rPr lang="EN-US" sz="2400">
                <a:solidFill>
                  <a:schemeClr val="tx1"/>
                </a:solidFill>
              </a:rPr>
              <a:t>- If training set </a:t>
            </a:r>
            <a:r>
              <a:rPr lang="EN-US" sz="2400" b="1">
                <a:solidFill>
                  <a:schemeClr val="tx1"/>
                </a:solidFill>
              </a:rPr>
              <a:t>materialized</a:t>
            </a:r>
            <a:r>
              <a:rPr lang="EN-US" sz="2400">
                <a:solidFill>
                  <a:schemeClr val="tx1"/>
                </a:solidFill>
              </a:rPr>
              <a:t>: fastest with SQL CC and any numTasks. </a:t>
            </a:r>
            <a:endParaRPr lang="en-US" sz="2400">
              <a:solidFill>
                <a:schemeClr val="tx1"/>
              </a:solidFill>
            </a:endParaRPr>
          </a:p>
          <a:p>
            <a:pPr marL="0" indent="0">
              <a:buNone/>
            </a:pPr>
            <a:endParaRPr lang="EN-US" sz="2400">
              <a:solidFill>
                <a:schemeClr val="tx1"/>
              </a:solidFill>
            </a:endParaRPr>
          </a:p>
          <a:p>
            <a:pPr marL="0" indent="0">
              <a:buNone/>
            </a:pPr>
            <a:r>
              <a:rPr lang="EN-US" sz="2400">
                <a:solidFill>
                  <a:schemeClr val="tx1"/>
                </a:solidFill>
              </a:rPr>
              <a:t> 5- </a:t>
            </a:r>
            <a:r>
              <a:rPr lang="EN-US" sz="2400" b="1">
                <a:solidFill>
                  <a:schemeClr val="tx1"/>
                </a:solidFill>
              </a:rPr>
              <a:t>Scoring: </a:t>
            </a:r>
            <a:r>
              <a:rPr lang="EN-US" sz="2400">
                <a:solidFill>
                  <a:schemeClr val="tx1"/>
                </a:solidFill>
              </a:rPr>
              <a:t>speed  ↑ when numTasks ↑ and SQL CC becomes faster than Local CC. </a:t>
            </a:r>
            <a:endParaRPr lang="en-US" sz="2400">
              <a:solidFill>
                <a:schemeClr val="tx1"/>
              </a:solidFill>
            </a:endParaRPr>
          </a:p>
          <a:p>
            <a:pPr marL="0" indent="0">
              <a:buNone/>
            </a:pPr>
            <a:endParaRPr lang="EN-US" sz="2400">
              <a:solidFill>
                <a:schemeClr val="tx1"/>
              </a:solidFill>
            </a:endParaRPr>
          </a:p>
          <a:p>
            <a:pPr marL="0" indent="0">
              <a:buNone/>
            </a:pPr>
            <a:r>
              <a:rPr lang="EN-US" sz="2400" b="1">
                <a:solidFill>
                  <a:schemeClr val="accent2">
                    <a:lumMod val="75000"/>
                  </a:schemeClr>
                </a:solidFill>
              </a:rPr>
              <a:t>General advice: speed, CC and </a:t>
            </a:r>
            <a:r>
              <a:rPr lang="EN-US" sz="2400" b="1" err="1">
                <a:solidFill>
                  <a:schemeClr val="accent2">
                    <a:lumMod val="75000"/>
                  </a:schemeClr>
                </a:solidFill>
              </a:rPr>
              <a:t>numTasks</a:t>
            </a:r>
            <a:r>
              <a:rPr lang="EN-US" sz="2400" b="1">
                <a:solidFill>
                  <a:schemeClr val="accent2">
                    <a:lumMod val="75000"/>
                  </a:schemeClr>
                </a:solidFill>
              </a:rPr>
              <a:t> are machine, algorithm, and data set dependent.</a:t>
            </a:r>
            <a:endParaRPr lang="en-US" sz="2400" b="1">
              <a:solidFill>
                <a:srgbClr val="505050"/>
              </a:solidFill>
            </a:endParaRPr>
          </a:p>
          <a:p>
            <a:pPr marL="0" indent="0">
              <a:buNone/>
            </a:pPr>
            <a:r>
              <a:rPr lang="EN-US" sz="2400" b="1">
                <a:solidFill>
                  <a:schemeClr val="accent2">
                    <a:lumMod val="75000"/>
                  </a:schemeClr>
                </a:solidFill>
              </a:rPr>
              <a:t>=&gt; Try the different CC and </a:t>
            </a:r>
            <a:r>
              <a:rPr lang="EN-US" sz="2400" b="1" err="1">
                <a:solidFill>
                  <a:schemeClr val="accent2">
                    <a:lumMod val="75000"/>
                  </a:schemeClr>
                </a:solidFill>
              </a:rPr>
              <a:t>numTasks</a:t>
            </a:r>
            <a:r>
              <a:rPr lang="EN-US" sz="2400" b="1">
                <a:solidFill>
                  <a:schemeClr val="accent2">
                    <a:lumMod val="75000"/>
                  </a:schemeClr>
                </a:solidFill>
              </a:rPr>
              <a:t> to make sure you are using the fastest. </a:t>
            </a:r>
            <a:endParaRPr lang="en-US" sz="2400" b="1">
              <a:solidFill>
                <a:schemeClr val="tx1"/>
              </a:solidFill>
            </a:endParaRPr>
          </a:p>
          <a:p>
            <a:pPr marL="0" indent="0">
              <a:buNone/>
            </a:pPr>
            <a:r>
              <a:rPr lang="EN-US" sz="1428" b="1">
                <a:solidFill>
                  <a:schemeClr val="accent2">
                    <a:lumMod val="75000"/>
                  </a:schemeClr>
                </a:solidFill>
              </a:rPr>
              <a:t>  </a:t>
            </a:r>
          </a:p>
        </p:txBody>
      </p:sp>
    </p:spTree>
    <p:extLst>
      <p:ext uri="{BB962C8B-B14F-4D97-AF65-F5344CB8AC3E}">
        <p14:creationId xmlns:p14="http://schemas.microsoft.com/office/powerpoint/2010/main" val="7478854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6">
            <a:lumMod val="50000"/>
            <a:lumOff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0058400" cy="1181862"/>
          </a:xfrm>
        </p:spPr>
        <p:txBody>
          <a:bodyPr/>
          <a:lstStyle/>
          <a:p>
            <a:r>
              <a:rPr lang="en-US"/>
              <a:t>MRS with Apache Spark</a:t>
            </a:r>
            <a:endParaRPr lang="en-US" sz="7200"/>
          </a:p>
        </p:txBody>
      </p:sp>
    </p:spTree>
    <p:extLst>
      <p:ext uri="{BB962C8B-B14F-4D97-AF65-F5344CB8AC3E}">
        <p14:creationId xmlns:p14="http://schemas.microsoft.com/office/powerpoint/2010/main" val="3061392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5481" y="1212851"/>
            <a:ext cx="11885514" cy="3243147"/>
          </a:xfrm>
          <a:prstGeom prst="rect">
            <a:avLst/>
          </a:prstGeom>
        </p:spPr>
        <p:txBody>
          <a:bodyPr/>
          <a:lstStyle/>
          <a:p>
            <a:r>
              <a:rPr lang="en-US" sz="3672"/>
              <a:t>Introduction</a:t>
            </a:r>
            <a:endParaRPr lang="en-US" sz="2072"/>
          </a:p>
          <a:p>
            <a:r>
              <a:rPr lang="en-US" sz="3672"/>
              <a:t>Sample code </a:t>
            </a:r>
          </a:p>
          <a:p>
            <a:r>
              <a:rPr lang="en-US" sz="3672"/>
              <a:t>Performance comparison with benchmarks</a:t>
            </a:r>
          </a:p>
          <a:p>
            <a:r>
              <a:rPr lang="en-US" sz="3672"/>
              <a:t>Learnings</a:t>
            </a:r>
          </a:p>
          <a:p>
            <a:r>
              <a:rPr lang="en-US" sz="3672"/>
              <a:t>Summary</a:t>
            </a:r>
          </a:p>
        </p:txBody>
      </p:sp>
      <p:sp>
        <p:nvSpPr>
          <p:cNvPr id="2" name="Title 1"/>
          <p:cNvSpPr>
            <a:spLocks noGrp="1"/>
          </p:cNvSpPr>
          <p:nvPr>
            <p:ph type="title"/>
          </p:nvPr>
        </p:nvSpPr>
        <p:spPr/>
        <p:txBody>
          <a:bodyPr/>
          <a:lstStyle/>
          <a:p>
            <a:r>
              <a:rPr lang="en-US" sz="4896">
                <a:solidFill>
                  <a:schemeClr val="accent4">
                    <a:lumMod val="50000"/>
                  </a:schemeClr>
                </a:solidFill>
              </a:rPr>
              <a:t>Outlines</a:t>
            </a:r>
          </a:p>
        </p:txBody>
      </p:sp>
    </p:spTree>
    <p:extLst>
      <p:ext uri="{BB962C8B-B14F-4D97-AF65-F5344CB8AC3E}">
        <p14:creationId xmlns:p14="http://schemas.microsoft.com/office/powerpoint/2010/main" val="1893171790"/>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5481" y="1212851"/>
            <a:ext cx="11885514" cy="4222854"/>
          </a:xfrm>
        </p:spPr>
        <p:txBody>
          <a:bodyPr/>
          <a:lstStyle/>
          <a:p>
            <a:r>
              <a:rPr lang="en-US" sz="3672"/>
              <a:t>Apache Spark</a:t>
            </a:r>
          </a:p>
          <a:p>
            <a:pPr lvl="1"/>
            <a:r>
              <a:rPr lang="en-US" sz="2448"/>
              <a:t>Open source cluster computing framework</a:t>
            </a:r>
          </a:p>
          <a:p>
            <a:pPr lvl="1"/>
            <a:r>
              <a:rPr lang="en-US" sz="2448"/>
              <a:t>An implementation of </a:t>
            </a:r>
            <a:r>
              <a:rPr lang="en-US" sz="2448" err="1"/>
              <a:t>MapReduce</a:t>
            </a:r>
            <a:r>
              <a:rPr lang="en-US" sz="2448"/>
              <a:t> for distributed computation</a:t>
            </a:r>
          </a:p>
          <a:p>
            <a:pPr lvl="1"/>
            <a:r>
              <a:rPr lang="en-US" sz="2448"/>
              <a:t>In-memory computing and efficient parallelization</a:t>
            </a:r>
          </a:p>
          <a:p>
            <a:r>
              <a:rPr lang="en-US" sz="3672"/>
              <a:t>MRS on HDInsight with Apache Spark</a:t>
            </a:r>
          </a:p>
          <a:p>
            <a:pPr lvl="1"/>
            <a:r>
              <a:rPr lang="en-US" sz="2448"/>
              <a:t>Azure blob storage serves as HDFS </a:t>
            </a:r>
          </a:p>
          <a:p>
            <a:pPr lvl="1"/>
            <a:r>
              <a:rPr lang="en-US" sz="2448"/>
              <a:t>Provides latest capabilities for R-based analytics on large datasets</a:t>
            </a:r>
          </a:p>
          <a:p>
            <a:pPr lvl="1"/>
            <a:r>
              <a:rPr lang="en-US" sz="2448"/>
              <a:t>Edge node provides a convenient place to connect to the cluster and run your R scripts</a:t>
            </a:r>
          </a:p>
        </p:txBody>
      </p:sp>
      <p:sp>
        <p:nvSpPr>
          <p:cNvPr id="2" name="Title 1"/>
          <p:cNvSpPr>
            <a:spLocks noGrp="1"/>
          </p:cNvSpPr>
          <p:nvPr>
            <p:ph type="title"/>
          </p:nvPr>
        </p:nvSpPr>
        <p:spPr/>
        <p:txBody>
          <a:bodyPr/>
          <a:lstStyle/>
          <a:p>
            <a:r>
              <a:rPr lang="en-US" sz="4896" b="1">
                <a:solidFill>
                  <a:schemeClr val="accent4">
                    <a:lumMod val="50000"/>
                  </a:schemeClr>
                </a:solidFill>
              </a:rPr>
              <a:t>Introduction: Spark and MRS</a:t>
            </a:r>
          </a:p>
        </p:txBody>
      </p:sp>
    </p:spTree>
    <p:extLst>
      <p:ext uri="{BB962C8B-B14F-4D97-AF65-F5344CB8AC3E}">
        <p14:creationId xmlns:p14="http://schemas.microsoft.com/office/powerpoint/2010/main" val="299720690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6832640"/>
          </a:xfrm>
        </p:spPr>
        <p:txBody>
          <a:bodyPr/>
          <a:lstStyle/>
          <a:p>
            <a:r>
              <a:rPr lang="en-US"/>
              <a:t>Introduction: 10 mins</a:t>
            </a:r>
          </a:p>
          <a:p>
            <a:pPr lvl="1"/>
            <a:r>
              <a:rPr lang="en-US"/>
              <a:t>Microsoft R Server (MRS) </a:t>
            </a:r>
          </a:p>
          <a:p>
            <a:pPr lvl="1"/>
            <a:r>
              <a:rPr lang="en-US"/>
              <a:t>Marketing Campaign Optimization</a:t>
            </a:r>
          </a:p>
          <a:p>
            <a:r>
              <a:rPr lang="en-US"/>
              <a:t>MRS for SQL Server R Services: 25 mins</a:t>
            </a:r>
          </a:p>
          <a:p>
            <a:pPr lvl="1"/>
            <a:r>
              <a:rPr lang="en-US"/>
              <a:t>Develop from R IDE</a:t>
            </a:r>
          </a:p>
          <a:p>
            <a:pPr lvl="1"/>
            <a:r>
              <a:rPr lang="en-US"/>
              <a:t>Deploy as SQL Stored Procedures</a:t>
            </a:r>
          </a:p>
          <a:p>
            <a:pPr lvl="1"/>
            <a:r>
              <a:rPr lang="en-US"/>
              <a:t>Learnings</a:t>
            </a:r>
          </a:p>
          <a:p>
            <a:r>
              <a:rPr lang="en-US"/>
              <a:t>MRS for Spark: 25mins</a:t>
            </a:r>
          </a:p>
          <a:p>
            <a:pPr lvl="1"/>
            <a:r>
              <a:rPr lang="en-US"/>
              <a:t>MRS for Spark</a:t>
            </a:r>
          </a:p>
          <a:p>
            <a:pPr lvl="1"/>
            <a:r>
              <a:rPr lang="en-US"/>
              <a:t>Benchmarking</a:t>
            </a:r>
          </a:p>
          <a:p>
            <a:pPr lvl="1"/>
            <a:r>
              <a:rPr lang="en-US"/>
              <a:t>Learnings</a:t>
            </a:r>
          </a:p>
          <a:p>
            <a:r>
              <a:rPr lang="en-US"/>
              <a:t>Hands-on time : 60 mins</a:t>
            </a:r>
          </a:p>
          <a:p>
            <a:pPr lvl="1"/>
            <a:r>
              <a:rPr lang="en-US"/>
              <a:t>SQL Server R Services (CIQS)</a:t>
            </a:r>
          </a:p>
          <a:p>
            <a:pPr lvl="1"/>
            <a:r>
              <a:rPr lang="en-US"/>
              <a:t>Spark Cluster</a:t>
            </a:r>
          </a:p>
        </p:txBody>
      </p:sp>
      <p:sp>
        <p:nvSpPr>
          <p:cNvPr id="17" name="Title 16"/>
          <p:cNvSpPr>
            <a:spLocks noGrp="1"/>
          </p:cNvSpPr>
          <p:nvPr>
            <p:ph type="title"/>
          </p:nvPr>
        </p:nvSpPr>
        <p:spPr/>
        <p:txBody>
          <a:bodyPr/>
          <a:lstStyle/>
          <a:p>
            <a:r>
              <a:rPr lang="en-US"/>
              <a:t>Agenda</a:t>
            </a:r>
          </a:p>
        </p:txBody>
      </p:sp>
    </p:spTree>
    <p:extLst>
      <p:ext uri="{BB962C8B-B14F-4D97-AF65-F5344CB8AC3E}">
        <p14:creationId xmlns:p14="http://schemas.microsoft.com/office/powerpoint/2010/main" val="3328634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5481" y="1212850"/>
            <a:ext cx="11885514" cy="5524704"/>
          </a:xfrm>
        </p:spPr>
        <p:txBody>
          <a:bodyPr/>
          <a:lstStyle/>
          <a:p>
            <a:r>
              <a:rPr lang="en-US"/>
              <a:t>Create HDInsight Cluster with R server from Azure portal:  </a:t>
            </a:r>
            <a:r>
              <a:rPr lang="en-US" i="1">
                <a:hlinkClick r:id="rId2"/>
              </a:rPr>
              <a:t>https://docs.microsoft.com/en-us/azure/hdinsight/hdinsight-hadoop-r-server-get-started</a:t>
            </a:r>
            <a:endParaRPr lang="en-US" i="1"/>
          </a:p>
          <a:p>
            <a:r>
              <a:rPr lang="en-US"/>
              <a:t>Install </a:t>
            </a:r>
            <a:r>
              <a:rPr lang="en-US" err="1"/>
              <a:t>Rstudio</a:t>
            </a:r>
            <a:r>
              <a:rPr lang="en-US"/>
              <a:t> with R Server on HDInsight: </a:t>
            </a:r>
            <a:r>
              <a:rPr lang="en-US" i="1">
                <a:hlinkClick r:id="rId3"/>
              </a:rPr>
              <a:t>https://docs.microsoft.com/en-us/azure/hdinsight/hdinsight-hadoop-r-server-install-r-studio</a:t>
            </a:r>
            <a:endParaRPr lang="en-US" i="1"/>
          </a:p>
          <a:p>
            <a:pPr marL="0" indent="0">
              <a:buNone/>
            </a:pPr>
            <a:endParaRPr lang="en-US" i="1"/>
          </a:p>
        </p:txBody>
      </p:sp>
      <p:sp>
        <p:nvSpPr>
          <p:cNvPr id="3" name="Title 2"/>
          <p:cNvSpPr>
            <a:spLocks noGrp="1"/>
          </p:cNvSpPr>
          <p:nvPr>
            <p:ph type="title"/>
          </p:nvPr>
        </p:nvSpPr>
        <p:spPr/>
        <p:txBody>
          <a:bodyPr/>
          <a:lstStyle/>
          <a:p>
            <a:r>
              <a:rPr lang="en-US" b="1"/>
              <a:t>Introduction: Spark Cluster Set up</a:t>
            </a:r>
          </a:p>
        </p:txBody>
      </p:sp>
    </p:spTree>
    <p:extLst>
      <p:ext uri="{BB962C8B-B14F-4D97-AF65-F5344CB8AC3E}">
        <p14:creationId xmlns:p14="http://schemas.microsoft.com/office/powerpoint/2010/main" val="2209343570"/>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5481" y="1212850"/>
            <a:ext cx="11885514" cy="4486485"/>
          </a:xfrm>
        </p:spPr>
        <p:txBody>
          <a:bodyPr/>
          <a:lstStyle/>
          <a:p>
            <a:r>
              <a:rPr lang="en-US" sz="3672"/>
              <a:t>Spark Cluster:</a:t>
            </a:r>
          </a:p>
          <a:p>
            <a:pPr lvl="1"/>
            <a:r>
              <a:rPr lang="en-US" sz="2448"/>
              <a:t>1 Edge node with 8 cores</a:t>
            </a:r>
          </a:p>
          <a:p>
            <a:pPr lvl="1"/>
            <a:r>
              <a:rPr lang="en-US" sz="2448"/>
              <a:t>2 head nodes with 8 cores in total</a:t>
            </a:r>
          </a:p>
          <a:p>
            <a:pPr lvl="1"/>
            <a:r>
              <a:rPr lang="en-US" sz="2448"/>
              <a:t>4 worker nodes with 32 cores in total</a:t>
            </a:r>
          </a:p>
          <a:p>
            <a:pPr lvl="1"/>
            <a:r>
              <a:rPr lang="en-US" sz="2448"/>
              <a:t>3 zookeeper nodes with 6 cores in total </a:t>
            </a:r>
          </a:p>
          <a:p>
            <a:r>
              <a:rPr lang="en-US" sz="3672"/>
              <a:t>Local Desktop</a:t>
            </a:r>
          </a:p>
          <a:p>
            <a:pPr lvl="1"/>
            <a:r>
              <a:rPr lang="en-US" sz="2448"/>
              <a:t>Processor: Intel(R) Xeon(R) CPU E5-1620 v3 @ 3.50GHz, with 4 cores and 8 threads</a:t>
            </a:r>
          </a:p>
          <a:p>
            <a:pPr lvl="1"/>
            <a:r>
              <a:rPr lang="en-US" sz="2448"/>
              <a:t>32 GB RAM</a:t>
            </a:r>
          </a:p>
          <a:p>
            <a:pPr marL="0" indent="0">
              <a:buNone/>
            </a:pPr>
            <a:endParaRPr lang="en-US" sz="4047"/>
          </a:p>
        </p:txBody>
      </p:sp>
      <p:sp>
        <p:nvSpPr>
          <p:cNvPr id="3" name="Title 2"/>
          <p:cNvSpPr>
            <a:spLocks noGrp="1"/>
          </p:cNvSpPr>
          <p:nvPr>
            <p:ph type="title"/>
          </p:nvPr>
        </p:nvSpPr>
        <p:spPr/>
        <p:txBody>
          <a:bodyPr/>
          <a:lstStyle/>
          <a:p>
            <a:r>
              <a:rPr lang="en-US" sz="4896" b="1"/>
              <a:t>Introduction: Configurations</a:t>
            </a:r>
            <a:r>
              <a:rPr lang="en-US"/>
              <a:t> </a:t>
            </a:r>
          </a:p>
        </p:txBody>
      </p:sp>
    </p:spTree>
    <p:extLst>
      <p:ext uri="{BB962C8B-B14F-4D97-AF65-F5344CB8AC3E}">
        <p14:creationId xmlns:p14="http://schemas.microsoft.com/office/powerpoint/2010/main" val="2067622451"/>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5481" y="1212850"/>
            <a:ext cx="11885514" cy="2772946"/>
          </a:xfrm>
        </p:spPr>
        <p:txBody>
          <a:bodyPr/>
          <a:lstStyle/>
          <a:p>
            <a:r>
              <a:rPr lang="en-US" dirty="0"/>
              <a:t>Load data as </a:t>
            </a:r>
            <a:r>
              <a:rPr lang="en-US" dirty="0" err="1"/>
              <a:t>DataFrame</a:t>
            </a:r>
            <a:r>
              <a:rPr lang="en-US" dirty="0"/>
              <a:t> in </a:t>
            </a:r>
            <a:r>
              <a:rPr lang="en-US" dirty="0" err="1"/>
              <a:t>SparkR</a:t>
            </a:r>
            <a:endParaRPr lang="en-US" dirty="0"/>
          </a:p>
          <a:p>
            <a:r>
              <a:rPr lang="en-US" dirty="0"/>
              <a:t>Register </a:t>
            </a:r>
            <a:r>
              <a:rPr lang="en-US" dirty="0" err="1"/>
              <a:t>DataFrame</a:t>
            </a:r>
            <a:r>
              <a:rPr lang="en-US" dirty="0"/>
              <a:t> as temporary table</a:t>
            </a:r>
          </a:p>
          <a:p>
            <a:r>
              <a:rPr lang="en-US" dirty="0"/>
              <a:t>Apply SQL command to merging temporary tables</a:t>
            </a:r>
          </a:p>
          <a:p>
            <a:r>
              <a:rPr lang="en-US" dirty="0"/>
              <a:t>Clean missing values for the final merged table</a:t>
            </a:r>
          </a:p>
        </p:txBody>
      </p:sp>
      <p:sp>
        <p:nvSpPr>
          <p:cNvPr id="2" name="Title 1"/>
          <p:cNvSpPr>
            <a:spLocks noGrp="1"/>
          </p:cNvSpPr>
          <p:nvPr>
            <p:ph type="title"/>
          </p:nvPr>
        </p:nvSpPr>
        <p:spPr/>
        <p:txBody>
          <a:bodyPr/>
          <a:lstStyle/>
          <a:p>
            <a:r>
              <a:rPr lang="en-US" sz="4896">
                <a:solidFill>
                  <a:schemeClr val="accent4">
                    <a:lumMod val="50000"/>
                  </a:schemeClr>
                </a:solidFill>
              </a:rPr>
              <a:t>Sample Code: Step1, Data Processing</a:t>
            </a:r>
          </a:p>
        </p:txBody>
      </p:sp>
    </p:spTree>
    <p:extLst>
      <p:ext uri="{BB962C8B-B14F-4D97-AF65-F5344CB8AC3E}">
        <p14:creationId xmlns:p14="http://schemas.microsoft.com/office/powerpoint/2010/main" val="2932508849"/>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5481" y="1212851"/>
            <a:ext cx="11885514" cy="2649869"/>
          </a:xfrm>
        </p:spPr>
        <p:txBody>
          <a:bodyPr/>
          <a:lstStyle/>
          <a:p>
            <a:r>
              <a:rPr lang="en-US"/>
              <a:t>Create features counting how many times each Lead ID is contacted by different channels</a:t>
            </a:r>
          </a:p>
          <a:p>
            <a:r>
              <a:rPr lang="en-US"/>
              <a:t>Create lag variables for channel for each Lead ID</a:t>
            </a:r>
          </a:p>
          <a:p>
            <a:r>
              <a:rPr lang="en-US"/>
              <a:t>Keep the latest record for each Lead ID</a:t>
            </a:r>
          </a:p>
        </p:txBody>
      </p:sp>
      <p:sp>
        <p:nvSpPr>
          <p:cNvPr id="2" name="Title 1"/>
          <p:cNvSpPr>
            <a:spLocks noGrp="1"/>
          </p:cNvSpPr>
          <p:nvPr>
            <p:ph type="title"/>
          </p:nvPr>
        </p:nvSpPr>
        <p:spPr/>
        <p:txBody>
          <a:bodyPr/>
          <a:lstStyle/>
          <a:p>
            <a:r>
              <a:rPr lang="en-US" sz="4896" b="1">
                <a:solidFill>
                  <a:schemeClr val="accent4">
                    <a:lumMod val="50000"/>
                  </a:schemeClr>
                </a:solidFill>
              </a:rPr>
              <a:t>Sample Code: Step2, Feature Engineering</a:t>
            </a:r>
          </a:p>
        </p:txBody>
      </p:sp>
    </p:spTree>
    <p:extLst>
      <p:ext uri="{BB962C8B-B14F-4D97-AF65-F5344CB8AC3E}">
        <p14:creationId xmlns:p14="http://schemas.microsoft.com/office/powerpoint/2010/main" val="2619477030"/>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5481" y="1212850"/>
            <a:ext cx="11885514" cy="2772946"/>
          </a:xfrm>
        </p:spPr>
        <p:txBody>
          <a:bodyPr/>
          <a:lstStyle/>
          <a:p>
            <a:r>
              <a:rPr lang="en-US"/>
              <a:t>Change string columns to factors</a:t>
            </a:r>
          </a:p>
          <a:p>
            <a:r>
              <a:rPr lang="en-US"/>
              <a:t>Split data into training and testing</a:t>
            </a:r>
          </a:p>
          <a:p>
            <a:r>
              <a:rPr lang="en-US"/>
              <a:t>Train RF and GBT models</a:t>
            </a:r>
          </a:p>
          <a:p>
            <a:r>
              <a:rPr lang="en-US"/>
              <a:t>Evaluate the performance and select the best model</a:t>
            </a:r>
          </a:p>
        </p:txBody>
      </p:sp>
      <p:sp>
        <p:nvSpPr>
          <p:cNvPr id="2" name="Title 1"/>
          <p:cNvSpPr>
            <a:spLocks noGrp="1"/>
          </p:cNvSpPr>
          <p:nvPr>
            <p:ph type="title"/>
          </p:nvPr>
        </p:nvSpPr>
        <p:spPr/>
        <p:txBody>
          <a:bodyPr/>
          <a:lstStyle/>
          <a:p>
            <a:r>
              <a:rPr lang="en-US" sz="4896" b="1">
                <a:solidFill>
                  <a:schemeClr val="accent4">
                    <a:lumMod val="50000"/>
                  </a:schemeClr>
                </a:solidFill>
              </a:rPr>
              <a:t>Sample Code: Step3, Training and Evaluation</a:t>
            </a:r>
          </a:p>
        </p:txBody>
      </p:sp>
    </p:spTree>
    <p:extLst>
      <p:ext uri="{BB962C8B-B14F-4D97-AF65-F5344CB8AC3E}">
        <p14:creationId xmlns:p14="http://schemas.microsoft.com/office/powerpoint/2010/main" val="2704507950"/>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5481" y="1212850"/>
            <a:ext cx="11885514" cy="5542165"/>
          </a:xfrm>
        </p:spPr>
        <p:txBody>
          <a:bodyPr/>
          <a:lstStyle/>
          <a:p>
            <a:r>
              <a:rPr lang="en-US" altLang="zh-CN"/>
              <a:t>Create table with all unique combinations of </a:t>
            </a:r>
            <a:r>
              <a:rPr lang="en-US" altLang="zh-CN" err="1"/>
              <a:t>Day_of_week</a:t>
            </a:r>
            <a:r>
              <a:rPr lang="en-US" altLang="zh-CN"/>
              <a:t>, channel and </a:t>
            </a:r>
            <a:r>
              <a:rPr lang="en-US" altLang="zh-CN" err="1"/>
              <a:t>time_of_day</a:t>
            </a:r>
            <a:r>
              <a:rPr lang="en-US" altLang="zh-CN"/>
              <a:t>.</a:t>
            </a:r>
          </a:p>
          <a:p>
            <a:r>
              <a:rPr lang="en-US"/>
              <a:t>Join the new created table with original data, so that every record in original data is expanded to all unique combinations of </a:t>
            </a:r>
            <a:r>
              <a:rPr lang="en-US" err="1"/>
              <a:t>Day_of_week</a:t>
            </a:r>
            <a:r>
              <a:rPr lang="en-US"/>
              <a:t>, channel and </a:t>
            </a:r>
            <a:r>
              <a:rPr lang="en-US" err="1"/>
              <a:t>time_of_day</a:t>
            </a:r>
            <a:r>
              <a:rPr lang="en-US"/>
              <a:t>.</a:t>
            </a:r>
          </a:p>
          <a:p>
            <a:r>
              <a:rPr lang="en-US"/>
              <a:t>Score the joined table.</a:t>
            </a:r>
          </a:p>
          <a:p>
            <a:r>
              <a:rPr lang="en-US"/>
              <a:t>Select the rows with highest scores for each Lead ID as recommendations.</a:t>
            </a:r>
          </a:p>
        </p:txBody>
      </p:sp>
      <p:sp>
        <p:nvSpPr>
          <p:cNvPr id="2" name="Title 1"/>
          <p:cNvSpPr>
            <a:spLocks noGrp="1"/>
          </p:cNvSpPr>
          <p:nvPr>
            <p:ph type="title"/>
          </p:nvPr>
        </p:nvSpPr>
        <p:spPr/>
        <p:txBody>
          <a:bodyPr/>
          <a:lstStyle/>
          <a:p>
            <a:r>
              <a:rPr lang="en-US" sz="4896" b="1">
                <a:solidFill>
                  <a:schemeClr val="accent4">
                    <a:lumMod val="50000"/>
                  </a:schemeClr>
                </a:solidFill>
              </a:rPr>
              <a:t>Sample Code: Step4, Recommendations</a:t>
            </a:r>
          </a:p>
        </p:txBody>
      </p:sp>
    </p:spTree>
    <p:extLst>
      <p:ext uri="{BB962C8B-B14F-4D97-AF65-F5344CB8AC3E}">
        <p14:creationId xmlns:p14="http://schemas.microsoft.com/office/powerpoint/2010/main" val="1110376654"/>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5481" y="1212851"/>
            <a:ext cx="11885514" cy="707068"/>
          </a:xfrm>
        </p:spPr>
        <p:txBody>
          <a:bodyPr/>
          <a:lstStyle/>
          <a:p>
            <a:pPr marL="0" indent="0" algn="ctr">
              <a:buNone/>
            </a:pPr>
            <a:r>
              <a:rPr lang="en-US" sz="3672"/>
              <a:t>MRS with Spark CC </a:t>
            </a:r>
            <a:r>
              <a:rPr lang="en-US" sz="3672" b="1"/>
              <a:t>VS.</a:t>
            </a:r>
            <a:r>
              <a:rPr lang="en-US" sz="3672"/>
              <a:t> CRAN-R</a:t>
            </a:r>
          </a:p>
        </p:txBody>
      </p:sp>
      <p:sp>
        <p:nvSpPr>
          <p:cNvPr id="3" name="Title 2"/>
          <p:cNvSpPr>
            <a:spLocks noGrp="1"/>
          </p:cNvSpPr>
          <p:nvPr>
            <p:ph type="title"/>
          </p:nvPr>
        </p:nvSpPr>
        <p:spPr/>
        <p:txBody>
          <a:bodyPr/>
          <a:lstStyle/>
          <a:p>
            <a:r>
              <a:rPr lang="en-US" b="1"/>
              <a:t>Performance Comparison</a:t>
            </a:r>
          </a:p>
        </p:txBody>
      </p:sp>
      <p:graphicFrame>
        <p:nvGraphicFramePr>
          <p:cNvPr id="5" name="Table 4"/>
          <p:cNvGraphicFramePr>
            <a:graphicFrameLocks noGrp="1"/>
          </p:cNvGraphicFramePr>
          <p:nvPr>
            <p:extLst/>
          </p:nvPr>
        </p:nvGraphicFramePr>
        <p:xfrm>
          <a:off x="771292" y="2041663"/>
          <a:ext cx="9995076" cy="1435326"/>
        </p:xfrm>
        <a:graphic>
          <a:graphicData uri="http://schemas.openxmlformats.org/drawingml/2006/table">
            <a:tbl>
              <a:tblPr firstRow="1" bandRow="1">
                <a:tableStyleId>{7DF18680-E054-41AD-8BC1-D1AEF772440D}</a:tableStyleId>
              </a:tblPr>
              <a:tblGrid>
                <a:gridCol w="2498769">
                  <a:extLst>
                    <a:ext uri="{9D8B030D-6E8A-4147-A177-3AD203B41FA5}">
                      <a16:colId xmlns:a16="http://schemas.microsoft.com/office/drawing/2014/main" val="123263432"/>
                    </a:ext>
                  </a:extLst>
                </a:gridCol>
                <a:gridCol w="2498769">
                  <a:extLst>
                    <a:ext uri="{9D8B030D-6E8A-4147-A177-3AD203B41FA5}">
                      <a16:colId xmlns:a16="http://schemas.microsoft.com/office/drawing/2014/main" val="4023549572"/>
                    </a:ext>
                  </a:extLst>
                </a:gridCol>
                <a:gridCol w="2498769">
                  <a:extLst>
                    <a:ext uri="{9D8B030D-6E8A-4147-A177-3AD203B41FA5}">
                      <a16:colId xmlns:a16="http://schemas.microsoft.com/office/drawing/2014/main" val="3946717702"/>
                    </a:ext>
                  </a:extLst>
                </a:gridCol>
                <a:gridCol w="2498769">
                  <a:extLst>
                    <a:ext uri="{9D8B030D-6E8A-4147-A177-3AD203B41FA5}">
                      <a16:colId xmlns:a16="http://schemas.microsoft.com/office/drawing/2014/main" val="1142151018"/>
                    </a:ext>
                  </a:extLst>
                </a:gridCol>
              </a:tblGrid>
              <a:tr h="478442">
                <a:tc>
                  <a:txBody>
                    <a:bodyPr/>
                    <a:lstStyle/>
                    <a:p>
                      <a:pPr algn="ctr"/>
                      <a:r>
                        <a:rPr lang="en-US" sz="1800" dirty="0"/>
                        <a:t>RF Model (40 trees)</a:t>
                      </a:r>
                    </a:p>
                  </a:txBody>
                  <a:tcPr marL="93260" marR="93260" marT="46630" marB="46630"/>
                </a:tc>
                <a:tc>
                  <a:txBody>
                    <a:bodyPr/>
                    <a:lstStyle/>
                    <a:p>
                      <a:pPr algn="ctr"/>
                      <a:r>
                        <a:rPr lang="en-US" sz="1800" dirty="0"/>
                        <a:t>700K training</a:t>
                      </a:r>
                    </a:p>
                  </a:txBody>
                  <a:tcPr marL="93260" marR="93260" marT="46630" marB="46630"/>
                </a:tc>
                <a:tc>
                  <a:txBody>
                    <a:bodyPr/>
                    <a:lstStyle/>
                    <a:p>
                      <a:pPr algn="ctr"/>
                      <a:r>
                        <a:rPr lang="en-US" sz="1800" dirty="0"/>
                        <a:t>10M training</a:t>
                      </a:r>
                    </a:p>
                  </a:txBody>
                  <a:tcPr marL="93260" marR="93260" marT="46630" marB="46630"/>
                </a:tc>
                <a:tc>
                  <a:txBody>
                    <a:bodyPr/>
                    <a:lstStyle/>
                    <a:p>
                      <a:pPr algn="ctr"/>
                      <a:r>
                        <a:rPr lang="en-US" sz="1800" dirty="0"/>
                        <a:t>100M training </a:t>
                      </a:r>
                    </a:p>
                  </a:txBody>
                  <a:tcPr marL="93260" marR="93260" marT="46630" marB="46630"/>
                </a:tc>
                <a:extLst>
                  <a:ext uri="{0D108BD9-81ED-4DB2-BD59-A6C34878D82A}">
                    <a16:rowId xmlns:a16="http://schemas.microsoft.com/office/drawing/2014/main" val="2230268054"/>
                  </a:ext>
                </a:extLst>
              </a:tr>
              <a:tr h="478442">
                <a:tc>
                  <a:txBody>
                    <a:bodyPr/>
                    <a:lstStyle/>
                    <a:p>
                      <a:pPr algn="ctr"/>
                      <a:r>
                        <a:rPr lang="en-US" sz="1800" dirty="0"/>
                        <a:t>CRAN-R</a:t>
                      </a:r>
                    </a:p>
                  </a:txBody>
                  <a:tcPr marL="93260" marR="93260" marT="46630" marB="46630"/>
                </a:tc>
                <a:tc>
                  <a:txBody>
                    <a:bodyPr/>
                    <a:lstStyle/>
                    <a:p>
                      <a:pPr algn="ctr"/>
                      <a:r>
                        <a:rPr lang="en-US" sz="1800" dirty="0"/>
                        <a:t>4.1 mins</a:t>
                      </a:r>
                    </a:p>
                  </a:txBody>
                  <a:tcPr marL="93260" marR="93260" marT="46630" marB="46630"/>
                </a:tc>
                <a:tc>
                  <a:txBody>
                    <a:bodyPr/>
                    <a:lstStyle/>
                    <a:p>
                      <a:pPr algn="ctr"/>
                      <a:r>
                        <a:rPr lang="en-US" sz="1800" dirty="0"/>
                        <a:t>crushed</a:t>
                      </a:r>
                    </a:p>
                  </a:txBody>
                  <a:tcPr marL="93260" marR="93260" marT="46630" marB="46630"/>
                </a:tc>
                <a:tc>
                  <a:txBody>
                    <a:bodyPr/>
                    <a:lstStyle/>
                    <a:p>
                      <a:pPr algn="ctr"/>
                      <a:r>
                        <a:rPr lang="en-US" sz="1800" dirty="0"/>
                        <a:t>crushed</a:t>
                      </a:r>
                    </a:p>
                  </a:txBody>
                  <a:tcPr marL="93260" marR="93260" marT="46630" marB="46630"/>
                </a:tc>
                <a:extLst>
                  <a:ext uri="{0D108BD9-81ED-4DB2-BD59-A6C34878D82A}">
                    <a16:rowId xmlns:a16="http://schemas.microsoft.com/office/drawing/2014/main" val="4013966073"/>
                  </a:ext>
                </a:extLst>
              </a:tr>
              <a:tr h="478442">
                <a:tc>
                  <a:txBody>
                    <a:bodyPr/>
                    <a:lstStyle/>
                    <a:p>
                      <a:pPr algn="ctr"/>
                      <a:r>
                        <a:rPr lang="en-US" sz="1800" dirty="0"/>
                        <a:t>MRS (Spark CC)</a:t>
                      </a:r>
                    </a:p>
                  </a:txBody>
                  <a:tcPr marL="93260" marR="93260" marT="46630" marB="46630"/>
                </a:tc>
                <a:tc>
                  <a:txBody>
                    <a:bodyPr/>
                    <a:lstStyle/>
                    <a:p>
                      <a:pPr algn="ctr"/>
                      <a:r>
                        <a:rPr lang="en-US" sz="1800" b="1" dirty="0">
                          <a:solidFill>
                            <a:srgbClr val="FF0000"/>
                          </a:solidFill>
                        </a:rPr>
                        <a:t>2.3 mins</a:t>
                      </a:r>
                    </a:p>
                  </a:txBody>
                  <a:tcPr marL="93260" marR="93260" marT="46630" marB="46630"/>
                </a:tc>
                <a:tc>
                  <a:txBody>
                    <a:bodyPr/>
                    <a:lstStyle/>
                    <a:p>
                      <a:pPr algn="ctr"/>
                      <a:r>
                        <a:rPr lang="en-US" sz="1800" b="1" dirty="0">
                          <a:solidFill>
                            <a:srgbClr val="FF0000"/>
                          </a:solidFill>
                        </a:rPr>
                        <a:t>20.9 mins</a:t>
                      </a:r>
                    </a:p>
                  </a:txBody>
                  <a:tcPr marL="93260" marR="93260" marT="46630" marB="46630"/>
                </a:tc>
                <a:tc>
                  <a:txBody>
                    <a:bodyPr/>
                    <a:lstStyle/>
                    <a:p>
                      <a:pPr algn="ctr"/>
                      <a:r>
                        <a:rPr lang="en-US" sz="1800" b="1" dirty="0">
                          <a:solidFill>
                            <a:srgbClr val="FF0000"/>
                          </a:solidFill>
                        </a:rPr>
                        <a:t>2.6 hours</a:t>
                      </a:r>
                    </a:p>
                  </a:txBody>
                  <a:tcPr marL="93260" marR="93260" marT="46630" marB="46630"/>
                </a:tc>
                <a:extLst>
                  <a:ext uri="{0D108BD9-81ED-4DB2-BD59-A6C34878D82A}">
                    <a16:rowId xmlns:a16="http://schemas.microsoft.com/office/drawing/2014/main" val="2112189449"/>
                  </a:ext>
                </a:extLst>
              </a:tr>
            </a:tbl>
          </a:graphicData>
        </a:graphic>
      </p:graphicFrame>
      <p:graphicFrame>
        <p:nvGraphicFramePr>
          <p:cNvPr id="6" name="Table 5"/>
          <p:cNvGraphicFramePr>
            <a:graphicFrameLocks noGrp="1"/>
          </p:cNvGraphicFramePr>
          <p:nvPr>
            <p:extLst/>
          </p:nvPr>
        </p:nvGraphicFramePr>
        <p:xfrm>
          <a:off x="771296" y="3825371"/>
          <a:ext cx="9995072" cy="1608056"/>
        </p:xfrm>
        <a:graphic>
          <a:graphicData uri="http://schemas.openxmlformats.org/drawingml/2006/table">
            <a:tbl>
              <a:tblPr firstRow="1" bandRow="1">
                <a:tableStyleId>{7DF18680-E054-41AD-8BC1-D1AEF772440D}</a:tableStyleId>
              </a:tblPr>
              <a:tblGrid>
                <a:gridCol w="2498768">
                  <a:extLst>
                    <a:ext uri="{9D8B030D-6E8A-4147-A177-3AD203B41FA5}">
                      <a16:colId xmlns:a16="http://schemas.microsoft.com/office/drawing/2014/main" val="123263432"/>
                    </a:ext>
                  </a:extLst>
                </a:gridCol>
                <a:gridCol w="2498768">
                  <a:extLst>
                    <a:ext uri="{9D8B030D-6E8A-4147-A177-3AD203B41FA5}">
                      <a16:colId xmlns:a16="http://schemas.microsoft.com/office/drawing/2014/main" val="4023549572"/>
                    </a:ext>
                  </a:extLst>
                </a:gridCol>
                <a:gridCol w="2498768">
                  <a:extLst>
                    <a:ext uri="{9D8B030D-6E8A-4147-A177-3AD203B41FA5}">
                      <a16:colId xmlns:a16="http://schemas.microsoft.com/office/drawing/2014/main" val="3946717702"/>
                    </a:ext>
                  </a:extLst>
                </a:gridCol>
                <a:gridCol w="2498768">
                  <a:extLst>
                    <a:ext uri="{9D8B030D-6E8A-4147-A177-3AD203B41FA5}">
                      <a16:colId xmlns:a16="http://schemas.microsoft.com/office/drawing/2014/main" val="1142151018"/>
                    </a:ext>
                  </a:extLst>
                </a:gridCol>
              </a:tblGrid>
              <a:tr h="486486">
                <a:tc>
                  <a:txBody>
                    <a:bodyPr/>
                    <a:lstStyle/>
                    <a:p>
                      <a:pPr algn="ctr"/>
                      <a:r>
                        <a:rPr lang="en-US" sz="1800" dirty="0"/>
                        <a:t>GBT Model (40 trees)</a:t>
                      </a:r>
                    </a:p>
                  </a:txBody>
                  <a:tcPr marL="93260" marR="93260" marT="46630" marB="46630"/>
                </a:tc>
                <a:tc>
                  <a:txBody>
                    <a:bodyPr/>
                    <a:lstStyle/>
                    <a:p>
                      <a:pPr algn="ctr"/>
                      <a:r>
                        <a:rPr lang="en-US" sz="1800" dirty="0"/>
                        <a:t>700K training</a:t>
                      </a:r>
                    </a:p>
                  </a:txBody>
                  <a:tcPr marL="93260" marR="93260" marT="46630" marB="46630"/>
                </a:tc>
                <a:tc>
                  <a:txBody>
                    <a:bodyPr/>
                    <a:lstStyle/>
                    <a:p>
                      <a:pPr algn="ctr"/>
                      <a:r>
                        <a:rPr lang="en-US" sz="1800" dirty="0"/>
                        <a:t>10M training</a:t>
                      </a:r>
                    </a:p>
                  </a:txBody>
                  <a:tcPr marL="93260" marR="93260" marT="46630" marB="46630"/>
                </a:tc>
                <a:tc>
                  <a:txBody>
                    <a:bodyPr/>
                    <a:lstStyle/>
                    <a:p>
                      <a:pPr algn="ctr"/>
                      <a:r>
                        <a:rPr lang="en-US" sz="1800" dirty="0"/>
                        <a:t>100M training </a:t>
                      </a:r>
                    </a:p>
                  </a:txBody>
                  <a:tcPr marL="93260" marR="93260" marT="46630" marB="46630"/>
                </a:tc>
                <a:extLst>
                  <a:ext uri="{0D108BD9-81ED-4DB2-BD59-A6C34878D82A}">
                    <a16:rowId xmlns:a16="http://schemas.microsoft.com/office/drawing/2014/main" val="2230268054"/>
                  </a:ext>
                </a:extLst>
              </a:tr>
              <a:tr h="713177">
                <a:tc>
                  <a:txBody>
                    <a:bodyPr/>
                    <a:lstStyle/>
                    <a:p>
                      <a:pPr algn="ctr"/>
                      <a:r>
                        <a:rPr lang="en-US" sz="1800" dirty="0"/>
                        <a:t>CRAN-R</a:t>
                      </a:r>
                    </a:p>
                  </a:txBody>
                  <a:tcPr marL="93260" marR="93260" marT="46630" marB="46630"/>
                </a:tc>
                <a:tc>
                  <a:txBody>
                    <a:bodyPr/>
                    <a:lstStyle/>
                    <a:p>
                      <a:pPr algn="ctr"/>
                      <a:r>
                        <a:rPr lang="en-US" sz="1800" dirty="0" err="1"/>
                        <a:t>gbm</a:t>
                      </a:r>
                      <a:r>
                        <a:rPr lang="en-US" sz="1800" dirty="0"/>
                        <a:t> package not work properly</a:t>
                      </a:r>
                    </a:p>
                  </a:txBody>
                  <a:tcPr marL="93260" marR="93260" marT="46630" marB="46630"/>
                </a:tc>
                <a:tc>
                  <a:txBody>
                    <a:bodyPr/>
                    <a:lstStyle/>
                    <a:p>
                      <a:pPr algn="ctr"/>
                      <a:r>
                        <a:rPr lang="en-US" sz="1800" dirty="0"/>
                        <a:t>crushed</a:t>
                      </a:r>
                    </a:p>
                  </a:txBody>
                  <a:tcPr marL="93260" marR="93260" marT="46630" marB="46630"/>
                </a:tc>
                <a:tc>
                  <a:txBody>
                    <a:bodyPr/>
                    <a:lstStyle/>
                    <a:p>
                      <a:pPr algn="ctr"/>
                      <a:r>
                        <a:rPr lang="en-US" sz="1800" dirty="0"/>
                        <a:t>N/A</a:t>
                      </a:r>
                    </a:p>
                  </a:txBody>
                  <a:tcPr marL="93260" marR="93260" marT="46630" marB="46630"/>
                </a:tc>
                <a:extLst>
                  <a:ext uri="{0D108BD9-81ED-4DB2-BD59-A6C34878D82A}">
                    <a16:rowId xmlns:a16="http://schemas.microsoft.com/office/drawing/2014/main" val="4013966073"/>
                  </a:ext>
                </a:extLst>
              </a:tr>
              <a:tr h="408393">
                <a:tc>
                  <a:txBody>
                    <a:bodyPr/>
                    <a:lstStyle/>
                    <a:p>
                      <a:pPr algn="ctr"/>
                      <a:r>
                        <a:rPr lang="en-US" sz="1800" dirty="0"/>
                        <a:t>MRS (Spark CC)</a:t>
                      </a:r>
                    </a:p>
                  </a:txBody>
                  <a:tcPr marL="93260" marR="93260" marT="46630" marB="46630"/>
                </a:tc>
                <a:tc>
                  <a:txBody>
                    <a:bodyPr/>
                    <a:lstStyle/>
                    <a:p>
                      <a:pPr algn="ctr"/>
                      <a:r>
                        <a:rPr lang="en-US" sz="1800" b="1" dirty="0">
                          <a:solidFill>
                            <a:srgbClr val="FF0000"/>
                          </a:solidFill>
                        </a:rPr>
                        <a:t>8 mins</a:t>
                      </a:r>
                    </a:p>
                  </a:txBody>
                  <a:tcPr marL="93260" marR="93260" marT="46630" marB="46630"/>
                </a:tc>
                <a:tc>
                  <a:txBody>
                    <a:bodyPr/>
                    <a:lstStyle/>
                    <a:p>
                      <a:pPr algn="ctr"/>
                      <a:r>
                        <a:rPr lang="en-US" sz="1800" b="1" dirty="0">
                          <a:solidFill>
                            <a:srgbClr val="FF0000"/>
                          </a:solidFill>
                        </a:rPr>
                        <a:t>1+ hour</a:t>
                      </a:r>
                    </a:p>
                  </a:txBody>
                  <a:tcPr marL="93260" marR="93260" marT="46630" marB="46630"/>
                </a:tc>
                <a:tc>
                  <a:txBody>
                    <a:bodyPr/>
                    <a:lstStyle/>
                    <a:p>
                      <a:pPr algn="ctr"/>
                      <a:r>
                        <a:rPr lang="en-US" sz="1800" dirty="0"/>
                        <a:t>N/A</a:t>
                      </a:r>
                    </a:p>
                  </a:txBody>
                  <a:tcPr marL="93260" marR="93260" marT="46630" marB="46630"/>
                </a:tc>
                <a:extLst>
                  <a:ext uri="{0D108BD9-81ED-4DB2-BD59-A6C34878D82A}">
                    <a16:rowId xmlns:a16="http://schemas.microsoft.com/office/drawing/2014/main" val="2112189449"/>
                  </a:ext>
                </a:extLst>
              </a:tr>
            </a:tbl>
          </a:graphicData>
        </a:graphic>
      </p:graphicFrame>
    </p:spTree>
    <p:extLst>
      <p:ext uri="{BB962C8B-B14F-4D97-AF65-F5344CB8AC3E}">
        <p14:creationId xmlns:p14="http://schemas.microsoft.com/office/powerpoint/2010/main" val="1154177186"/>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5482" y="1351878"/>
            <a:ext cx="11885514" cy="753369"/>
          </a:xfrm>
        </p:spPr>
        <p:txBody>
          <a:bodyPr/>
          <a:lstStyle/>
          <a:p>
            <a:pPr marL="0" indent="0" algn="ctr">
              <a:buNone/>
            </a:pPr>
            <a:r>
              <a:rPr lang="en-US"/>
              <a:t>MRS VS. </a:t>
            </a:r>
            <a:r>
              <a:rPr lang="en-US" err="1"/>
              <a:t>SparkR</a:t>
            </a:r>
            <a:endParaRPr lang="en-US"/>
          </a:p>
        </p:txBody>
      </p:sp>
      <p:sp>
        <p:nvSpPr>
          <p:cNvPr id="3" name="Title 2"/>
          <p:cNvSpPr>
            <a:spLocks noGrp="1"/>
          </p:cNvSpPr>
          <p:nvPr>
            <p:ph type="title"/>
          </p:nvPr>
        </p:nvSpPr>
        <p:spPr/>
        <p:txBody>
          <a:bodyPr/>
          <a:lstStyle/>
          <a:p>
            <a:r>
              <a:rPr lang="en-US" b="1"/>
              <a:t>Performance Comparison</a:t>
            </a:r>
            <a:endParaRPr lang="en-US"/>
          </a:p>
        </p:txBody>
      </p:sp>
      <p:graphicFrame>
        <p:nvGraphicFramePr>
          <p:cNvPr id="4" name="Table 3"/>
          <p:cNvGraphicFramePr>
            <a:graphicFrameLocks noGrp="1"/>
          </p:cNvGraphicFramePr>
          <p:nvPr>
            <p:extLst/>
          </p:nvPr>
        </p:nvGraphicFramePr>
        <p:xfrm>
          <a:off x="1511294" y="2280822"/>
          <a:ext cx="8697540" cy="2351781"/>
        </p:xfrm>
        <a:graphic>
          <a:graphicData uri="http://schemas.openxmlformats.org/drawingml/2006/table">
            <a:tbl>
              <a:tblPr firstRow="1" bandRow="1">
                <a:tableStyleId>{5C22544A-7EE6-4342-B048-85BDC9FD1C3A}</a:tableStyleId>
              </a:tblPr>
              <a:tblGrid>
                <a:gridCol w="2899180">
                  <a:extLst>
                    <a:ext uri="{9D8B030D-6E8A-4147-A177-3AD203B41FA5}">
                      <a16:colId xmlns:a16="http://schemas.microsoft.com/office/drawing/2014/main" val="3812090222"/>
                    </a:ext>
                  </a:extLst>
                </a:gridCol>
                <a:gridCol w="2899180">
                  <a:extLst>
                    <a:ext uri="{9D8B030D-6E8A-4147-A177-3AD203B41FA5}">
                      <a16:colId xmlns:a16="http://schemas.microsoft.com/office/drawing/2014/main" val="1515935632"/>
                    </a:ext>
                  </a:extLst>
                </a:gridCol>
                <a:gridCol w="2899180">
                  <a:extLst>
                    <a:ext uri="{9D8B030D-6E8A-4147-A177-3AD203B41FA5}">
                      <a16:colId xmlns:a16="http://schemas.microsoft.com/office/drawing/2014/main" val="1804110412"/>
                    </a:ext>
                  </a:extLst>
                </a:gridCol>
              </a:tblGrid>
              <a:tr h="783927">
                <a:tc>
                  <a:txBody>
                    <a:bodyPr/>
                    <a:lstStyle/>
                    <a:p>
                      <a:pPr algn="ctr"/>
                      <a:r>
                        <a:rPr lang="en-US" sz="1800" dirty="0"/>
                        <a:t>Logistic</a:t>
                      </a:r>
                    </a:p>
                  </a:txBody>
                  <a:tcPr marL="93260" marR="93260" marT="46630" marB="46630"/>
                </a:tc>
                <a:tc>
                  <a:txBody>
                    <a:bodyPr/>
                    <a:lstStyle/>
                    <a:p>
                      <a:pPr algn="ctr"/>
                      <a:r>
                        <a:rPr lang="en-US" sz="1800" dirty="0"/>
                        <a:t>700k training</a:t>
                      </a:r>
                    </a:p>
                  </a:txBody>
                  <a:tcPr marL="93260" marR="93260" marT="46630" marB="46630"/>
                </a:tc>
                <a:tc>
                  <a:txBody>
                    <a:bodyPr/>
                    <a:lstStyle/>
                    <a:p>
                      <a:pPr algn="ctr"/>
                      <a:r>
                        <a:rPr lang="en-US" sz="1800" dirty="0"/>
                        <a:t>10M training</a:t>
                      </a:r>
                    </a:p>
                  </a:txBody>
                  <a:tcPr marL="93260" marR="93260" marT="46630" marB="46630"/>
                </a:tc>
                <a:extLst>
                  <a:ext uri="{0D108BD9-81ED-4DB2-BD59-A6C34878D82A}">
                    <a16:rowId xmlns:a16="http://schemas.microsoft.com/office/drawing/2014/main" val="2815584728"/>
                  </a:ext>
                </a:extLst>
              </a:tr>
              <a:tr h="783927">
                <a:tc>
                  <a:txBody>
                    <a:bodyPr/>
                    <a:lstStyle/>
                    <a:p>
                      <a:pPr algn="ctr"/>
                      <a:r>
                        <a:rPr lang="en-US" sz="1800" dirty="0" err="1"/>
                        <a:t>SparkR</a:t>
                      </a:r>
                      <a:r>
                        <a:rPr lang="en-US" sz="1800" dirty="0"/>
                        <a:t> GLM</a:t>
                      </a:r>
                    </a:p>
                  </a:txBody>
                  <a:tcPr marL="93260" marR="93260" marT="46630" marB="46630"/>
                </a:tc>
                <a:tc>
                  <a:txBody>
                    <a:bodyPr/>
                    <a:lstStyle/>
                    <a:p>
                      <a:pPr algn="ctr"/>
                      <a:r>
                        <a:rPr lang="en-US" sz="1800" dirty="0"/>
                        <a:t>4.9 mins</a:t>
                      </a:r>
                    </a:p>
                  </a:txBody>
                  <a:tcPr marL="93260" marR="93260" marT="46630" marB="46630"/>
                </a:tc>
                <a:tc>
                  <a:txBody>
                    <a:bodyPr/>
                    <a:lstStyle/>
                    <a:p>
                      <a:pPr algn="ctr"/>
                      <a:r>
                        <a:rPr lang="en-US" sz="1800" dirty="0"/>
                        <a:t>21 mins</a:t>
                      </a:r>
                    </a:p>
                  </a:txBody>
                  <a:tcPr marL="93260" marR="93260" marT="46630" marB="46630"/>
                </a:tc>
                <a:extLst>
                  <a:ext uri="{0D108BD9-81ED-4DB2-BD59-A6C34878D82A}">
                    <a16:rowId xmlns:a16="http://schemas.microsoft.com/office/drawing/2014/main" val="2295860811"/>
                  </a:ext>
                </a:extLst>
              </a:tr>
              <a:tr h="783927">
                <a:tc>
                  <a:txBody>
                    <a:bodyPr/>
                    <a:lstStyle/>
                    <a:p>
                      <a:pPr algn="ctr"/>
                      <a:r>
                        <a:rPr lang="en-US" sz="1800" dirty="0"/>
                        <a:t>MRS with Spark CC</a:t>
                      </a:r>
                    </a:p>
                  </a:txBody>
                  <a:tcPr marL="93260" marR="93260" marT="46630" marB="46630"/>
                </a:tc>
                <a:tc>
                  <a:txBody>
                    <a:bodyPr/>
                    <a:lstStyle/>
                    <a:p>
                      <a:pPr algn="ctr"/>
                      <a:r>
                        <a:rPr lang="en-US" sz="1800" b="1" dirty="0">
                          <a:solidFill>
                            <a:srgbClr val="FF0000"/>
                          </a:solidFill>
                        </a:rPr>
                        <a:t>1.8 mins</a:t>
                      </a:r>
                    </a:p>
                  </a:txBody>
                  <a:tcPr marL="93260" marR="93260" marT="46630" marB="46630"/>
                </a:tc>
                <a:tc>
                  <a:txBody>
                    <a:bodyPr/>
                    <a:lstStyle/>
                    <a:p>
                      <a:pPr algn="ctr"/>
                      <a:r>
                        <a:rPr lang="en-US" sz="1800" b="1" dirty="0">
                          <a:solidFill>
                            <a:srgbClr val="FF0000"/>
                          </a:solidFill>
                        </a:rPr>
                        <a:t>2.5 mins</a:t>
                      </a:r>
                    </a:p>
                  </a:txBody>
                  <a:tcPr marL="93260" marR="93260" marT="46630" marB="46630"/>
                </a:tc>
                <a:extLst>
                  <a:ext uri="{0D108BD9-81ED-4DB2-BD59-A6C34878D82A}">
                    <a16:rowId xmlns:a16="http://schemas.microsoft.com/office/drawing/2014/main" val="2529110893"/>
                  </a:ext>
                </a:extLst>
              </a:tr>
            </a:tbl>
          </a:graphicData>
        </a:graphic>
      </p:graphicFrame>
    </p:spTree>
    <p:extLst>
      <p:ext uri="{BB962C8B-B14F-4D97-AF65-F5344CB8AC3E}">
        <p14:creationId xmlns:p14="http://schemas.microsoft.com/office/powerpoint/2010/main" val="589260924"/>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5481" y="1212851"/>
            <a:ext cx="11885514" cy="5529347"/>
          </a:xfrm>
        </p:spPr>
        <p:txBody>
          <a:bodyPr/>
          <a:lstStyle/>
          <a:p>
            <a:r>
              <a:rPr lang="en-US" sz="3672" err="1"/>
              <a:t>Xdf</a:t>
            </a:r>
            <a:r>
              <a:rPr lang="en-US" sz="3672"/>
              <a:t> format is the most efficient data source. It is required to specify “</a:t>
            </a:r>
            <a:r>
              <a:rPr lang="en-US" sz="3672" err="1"/>
              <a:t>filesystem</a:t>
            </a:r>
            <a:r>
              <a:rPr lang="en-US" sz="3672"/>
              <a:t>” as spark when creating </a:t>
            </a:r>
            <a:r>
              <a:rPr lang="en-US" sz="3672" err="1"/>
              <a:t>Xdf</a:t>
            </a:r>
            <a:r>
              <a:rPr lang="en-US" sz="3672"/>
              <a:t> file on HDFS using </a:t>
            </a:r>
            <a:r>
              <a:rPr lang="en-US" sz="3672" err="1"/>
              <a:t>RxXdfData</a:t>
            </a:r>
            <a:r>
              <a:rPr lang="en-US" sz="3672"/>
              <a:t> function.</a:t>
            </a:r>
          </a:p>
          <a:p>
            <a:r>
              <a:rPr lang="en-US" sz="3672"/>
              <a:t>The </a:t>
            </a:r>
            <a:r>
              <a:rPr lang="en-US" sz="3672" err="1"/>
              <a:t>Xdf</a:t>
            </a:r>
            <a:r>
              <a:rPr lang="en-US" sz="3672"/>
              <a:t> file on spark cluster is a directory, while on local edge node is a .</a:t>
            </a:r>
            <a:r>
              <a:rPr lang="en-US" sz="3672" err="1"/>
              <a:t>xdf</a:t>
            </a:r>
            <a:r>
              <a:rPr lang="en-US" sz="3672"/>
              <a:t> file.</a:t>
            </a:r>
          </a:p>
          <a:p>
            <a:r>
              <a:rPr lang="en-US" sz="3672" err="1"/>
              <a:t>RxXdfData</a:t>
            </a:r>
            <a:r>
              <a:rPr lang="en-US" sz="3672"/>
              <a:t> function doesn’t take column information as input.</a:t>
            </a:r>
            <a:r>
              <a:rPr lang="en-US" sz="3264"/>
              <a:t> </a:t>
            </a:r>
          </a:p>
          <a:p>
            <a:pPr lvl="1"/>
            <a:r>
              <a:rPr lang="en-US" sz="2448"/>
              <a:t>Use </a:t>
            </a:r>
            <a:r>
              <a:rPr lang="en-US" sz="2448" err="1"/>
              <a:t>rxFactors</a:t>
            </a:r>
            <a:r>
              <a:rPr lang="en-US" sz="2448"/>
              <a:t> to change string to factor</a:t>
            </a:r>
          </a:p>
          <a:p>
            <a:pPr lvl="1"/>
            <a:r>
              <a:rPr lang="en-US" sz="2448"/>
              <a:t>Apply </a:t>
            </a:r>
            <a:r>
              <a:rPr lang="en-US" sz="2448" err="1"/>
              <a:t>rxFactors</a:t>
            </a:r>
            <a:r>
              <a:rPr lang="en-US" sz="2448"/>
              <a:t> to the whole data set before splitting into training and testing</a:t>
            </a:r>
          </a:p>
          <a:p>
            <a:endParaRPr lang="en-US" sz="3672"/>
          </a:p>
        </p:txBody>
      </p:sp>
      <p:sp>
        <p:nvSpPr>
          <p:cNvPr id="3" name="Title 2"/>
          <p:cNvSpPr>
            <a:spLocks noGrp="1"/>
          </p:cNvSpPr>
          <p:nvPr>
            <p:ph type="title"/>
          </p:nvPr>
        </p:nvSpPr>
        <p:spPr/>
        <p:txBody>
          <a:bodyPr/>
          <a:lstStyle/>
          <a:p>
            <a:r>
              <a:rPr lang="en-US" sz="4896" b="1"/>
              <a:t>Learnings: Data Source</a:t>
            </a:r>
          </a:p>
        </p:txBody>
      </p:sp>
    </p:spTree>
    <p:extLst>
      <p:ext uri="{BB962C8B-B14F-4D97-AF65-F5344CB8AC3E}">
        <p14:creationId xmlns:p14="http://schemas.microsoft.com/office/powerpoint/2010/main" val="2738528316"/>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5481" y="1212850"/>
            <a:ext cx="11885514" cy="4792981"/>
          </a:xfrm>
        </p:spPr>
        <p:txBody>
          <a:bodyPr/>
          <a:lstStyle/>
          <a:p>
            <a:r>
              <a:rPr lang="en-US" sz="3672" err="1"/>
              <a:t>rxMerge</a:t>
            </a:r>
            <a:r>
              <a:rPr lang="en-US" sz="3672"/>
              <a:t>/</a:t>
            </a:r>
            <a:r>
              <a:rPr lang="en-US" sz="3672" err="1"/>
              <a:t>rxSort</a:t>
            </a:r>
            <a:r>
              <a:rPr lang="en-US" sz="3672"/>
              <a:t> functions are not supported for spark compute context. Solutions:</a:t>
            </a:r>
          </a:p>
          <a:p>
            <a:pPr lvl="1"/>
            <a:r>
              <a:rPr lang="en-US" sz="2072"/>
              <a:t>Use </a:t>
            </a:r>
            <a:r>
              <a:rPr lang="en-US" sz="2072" err="1"/>
              <a:t>rxHadoopCopyToLocal</a:t>
            </a:r>
            <a:r>
              <a:rPr lang="en-US" sz="2072"/>
              <a:t> to move data from HDFS to local edge node. Apply </a:t>
            </a:r>
            <a:r>
              <a:rPr lang="en-US" sz="2072" err="1"/>
              <a:t>rxMerge</a:t>
            </a:r>
            <a:r>
              <a:rPr lang="en-US" sz="2072"/>
              <a:t>/</a:t>
            </a:r>
            <a:r>
              <a:rPr lang="en-US" sz="2072" err="1"/>
              <a:t>rxSort</a:t>
            </a:r>
            <a:r>
              <a:rPr lang="en-US" sz="2072"/>
              <a:t> with local CC.</a:t>
            </a:r>
          </a:p>
          <a:p>
            <a:pPr lvl="1"/>
            <a:r>
              <a:rPr lang="en-US" sz="2072"/>
              <a:t>Use SQL command in </a:t>
            </a:r>
            <a:r>
              <a:rPr lang="en-US" sz="2072" err="1"/>
              <a:t>SparkR</a:t>
            </a:r>
            <a:r>
              <a:rPr lang="en-US" sz="2072"/>
              <a:t> package </a:t>
            </a:r>
          </a:p>
          <a:p>
            <a:r>
              <a:rPr lang="en-US" sz="3672"/>
              <a:t>Be extremely careful when wrapping customized function into </a:t>
            </a:r>
            <a:r>
              <a:rPr lang="en-US" sz="3672" err="1"/>
              <a:t>rxDataStep</a:t>
            </a:r>
            <a:r>
              <a:rPr lang="en-US" sz="3672"/>
              <a:t> function. Examples:</a:t>
            </a:r>
          </a:p>
          <a:p>
            <a:pPr lvl="1"/>
            <a:r>
              <a:rPr lang="en-US" sz="2072"/>
              <a:t>Replace NA values by global mode</a:t>
            </a:r>
          </a:p>
          <a:p>
            <a:pPr lvl="1"/>
            <a:r>
              <a:rPr lang="en-US" sz="2072"/>
              <a:t>Calculate rolling means</a:t>
            </a:r>
          </a:p>
          <a:p>
            <a:pPr marL="0" indent="0">
              <a:buNone/>
            </a:pPr>
            <a:endParaRPr lang="en-US"/>
          </a:p>
        </p:txBody>
      </p:sp>
      <p:sp>
        <p:nvSpPr>
          <p:cNvPr id="3" name="Title 2"/>
          <p:cNvSpPr>
            <a:spLocks noGrp="1"/>
          </p:cNvSpPr>
          <p:nvPr>
            <p:ph type="title"/>
          </p:nvPr>
        </p:nvSpPr>
        <p:spPr/>
        <p:txBody>
          <a:bodyPr/>
          <a:lstStyle/>
          <a:p>
            <a:r>
              <a:rPr lang="en-US" sz="4488" b="1"/>
              <a:t>Learnings: Functions</a:t>
            </a:r>
            <a:endParaRPr lang="en-US"/>
          </a:p>
        </p:txBody>
      </p:sp>
    </p:spTree>
    <p:extLst>
      <p:ext uri="{BB962C8B-B14F-4D97-AF65-F5344CB8AC3E}">
        <p14:creationId xmlns:p14="http://schemas.microsoft.com/office/powerpoint/2010/main" val="415199486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Introduction: Microsoft R Server</a:t>
            </a:r>
            <a:br>
              <a:rPr lang="en-US"/>
            </a:br>
            <a:r>
              <a:rPr lang="en-US" sz="4000"/>
              <a:t>Scales Analytics to Big Data</a:t>
            </a:r>
            <a:endParaRPr lang="en-US"/>
          </a:p>
        </p:txBody>
      </p:sp>
      <p:sp>
        <p:nvSpPr>
          <p:cNvPr id="5" name="Text Placeholder 4"/>
          <p:cNvSpPr>
            <a:spLocks noGrp="1"/>
          </p:cNvSpPr>
          <p:nvPr>
            <p:ph type="body" sz="quarter" idx="10"/>
          </p:nvPr>
        </p:nvSpPr>
        <p:spPr>
          <a:xfrm>
            <a:off x="307587" y="1857910"/>
            <a:ext cx="7691708" cy="5080622"/>
          </a:xfrm>
        </p:spPr>
        <p:txBody>
          <a:bodyPr/>
          <a:lstStyle/>
          <a:p>
            <a:pPr marL="457112" indent="-457112">
              <a:buFont typeface="Arial" panose="020B0604020202020204" pitchFamily="34" charset="0"/>
              <a:buChar char="•"/>
            </a:pPr>
            <a:r>
              <a:rPr lang="en-US" sz="3199">
                <a:solidFill>
                  <a:schemeClr val="accent4">
                    <a:lumMod val="50000"/>
                  </a:schemeClr>
                </a:solidFill>
              </a:rPr>
              <a:t>Scales via parallelization</a:t>
            </a:r>
          </a:p>
          <a:p>
            <a:pPr marL="457112" indent="-457112">
              <a:buFont typeface="Arial" panose="020B0604020202020204" pitchFamily="34" charset="0"/>
              <a:buChar char="•"/>
            </a:pPr>
            <a:r>
              <a:rPr lang="en-US" sz="3199">
                <a:solidFill>
                  <a:schemeClr val="accent4">
                    <a:lumMod val="50000"/>
                  </a:schemeClr>
                </a:solidFill>
              </a:rPr>
              <a:t>Scales via in-cluster execution</a:t>
            </a:r>
          </a:p>
          <a:p>
            <a:pPr marL="457112" indent="-457112">
              <a:buFont typeface="Arial" panose="020B0604020202020204" pitchFamily="34" charset="0"/>
              <a:buChar char="•"/>
            </a:pPr>
            <a:r>
              <a:rPr lang="en-US" sz="3199">
                <a:solidFill>
                  <a:schemeClr val="accent4">
                    <a:lumMod val="50000"/>
                  </a:schemeClr>
                </a:solidFill>
              </a:rPr>
              <a:t>Escapes R’s memory limitations</a:t>
            </a:r>
          </a:p>
          <a:p>
            <a:pPr marL="457112" indent="-457112">
              <a:buFont typeface="Arial" panose="020B0604020202020204" pitchFamily="34" charset="0"/>
              <a:buChar char="•"/>
            </a:pPr>
            <a:r>
              <a:rPr lang="en-US" sz="3199">
                <a:solidFill>
                  <a:schemeClr val="accent4">
                    <a:lumMod val="50000"/>
                  </a:schemeClr>
                </a:solidFill>
              </a:rPr>
              <a:t>Reduces data movement &amp; duplication</a:t>
            </a:r>
          </a:p>
          <a:p>
            <a:pPr marL="457112" indent="-457112">
              <a:buFont typeface="Arial" panose="020B0604020202020204" pitchFamily="34" charset="0"/>
              <a:buChar char="•"/>
            </a:pPr>
            <a:r>
              <a:rPr lang="en-US" sz="3199">
                <a:solidFill>
                  <a:schemeClr val="accent4">
                    <a:lumMod val="50000"/>
                  </a:schemeClr>
                </a:solidFill>
              </a:rPr>
              <a:t>Deploys into multiple platforms</a:t>
            </a:r>
          </a:p>
          <a:p>
            <a:pPr marL="457112" lvl="1" indent="-457112">
              <a:buFont typeface="Arial" panose="020B0604020202020204" pitchFamily="34" charset="0"/>
              <a:buChar char="•"/>
            </a:pPr>
            <a:r>
              <a:rPr lang="en-US" sz="1600"/>
              <a:t>Windows, Linux</a:t>
            </a:r>
          </a:p>
          <a:p>
            <a:pPr marL="457112" lvl="1" indent="-457112">
              <a:buFont typeface="Arial" panose="020B0604020202020204" pitchFamily="34" charset="0"/>
              <a:buChar char="•"/>
            </a:pPr>
            <a:r>
              <a:rPr lang="en-US" sz="1600"/>
              <a:t>SQL Server (R Services)</a:t>
            </a:r>
          </a:p>
          <a:p>
            <a:pPr marL="457112" lvl="1" indent="-457112">
              <a:buFont typeface="Arial" panose="020B0604020202020204" pitchFamily="34" charset="0"/>
              <a:buChar char="•"/>
            </a:pPr>
            <a:r>
              <a:rPr lang="en-US" sz="1600"/>
              <a:t>Hadoop/Spark</a:t>
            </a:r>
          </a:p>
          <a:p>
            <a:pPr marL="457112" lvl="1" indent="-457112">
              <a:buFont typeface="Arial" panose="020B0604020202020204" pitchFamily="34" charset="0"/>
              <a:buChar char="•"/>
            </a:pPr>
            <a:r>
              <a:rPr lang="en-US" sz="1600"/>
              <a:t>Teradata</a:t>
            </a:r>
          </a:p>
          <a:p>
            <a:pPr marL="457112" indent="-457112">
              <a:buFont typeface="Arial" panose="020B0604020202020204" pitchFamily="34" charset="0"/>
              <a:buChar char="•"/>
            </a:pPr>
            <a:endParaRPr lang="en-US" sz="3199"/>
          </a:p>
        </p:txBody>
      </p:sp>
      <p:sp>
        <p:nvSpPr>
          <p:cNvPr id="250" name="Rectangle 249"/>
          <p:cNvSpPr/>
          <p:nvPr/>
        </p:nvSpPr>
        <p:spPr bwMode="auto">
          <a:xfrm>
            <a:off x="468000" y="1235697"/>
            <a:ext cx="6592052" cy="171153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9871" tIns="46623" rIns="93247" bIns="46623" numCol="1" spcCol="0" rtlCol="0" fromWordArt="0" anchor="ctr" anchorCtr="0" forceAA="0" compatLnSpc="1">
            <a:prstTxWarp prst="textNoShape">
              <a:avLst/>
            </a:prstTxWarp>
            <a:noAutofit/>
          </a:bodyPr>
          <a:lstStyle/>
          <a:p>
            <a:pPr defTabSz="950846" fontAlgn="base">
              <a:spcBef>
                <a:spcPct val="0"/>
              </a:spcBef>
              <a:spcAft>
                <a:spcPct val="0"/>
              </a:spcAft>
            </a:pPr>
            <a:endParaRPr lang="en-US" sz="2448">
              <a:solidFill>
                <a:srgbClr val="0078D7"/>
              </a:solidFill>
              <a:latin typeface="+mj-lt"/>
              <a:ea typeface="Segoe UI" pitchFamily="34" charset="0"/>
              <a:cs typeface="Segoe UI" pitchFamily="34" charset="0"/>
            </a:endParaRPr>
          </a:p>
        </p:txBody>
      </p:sp>
      <p:sp>
        <p:nvSpPr>
          <p:cNvPr id="251" name="Rectangle 250"/>
          <p:cNvSpPr/>
          <p:nvPr/>
        </p:nvSpPr>
        <p:spPr bwMode="auto">
          <a:xfrm>
            <a:off x="466813" y="2362355"/>
            <a:ext cx="6363133" cy="171153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9871" tIns="46623" rIns="93247" bIns="46623" numCol="1" spcCol="0" rtlCol="0" fromWordArt="0" anchor="ctr" anchorCtr="0" forceAA="0" compatLnSpc="1">
            <a:prstTxWarp prst="textNoShape">
              <a:avLst/>
            </a:prstTxWarp>
            <a:noAutofit/>
          </a:bodyPr>
          <a:lstStyle/>
          <a:p>
            <a:pPr defTabSz="950846" fontAlgn="base">
              <a:spcBef>
                <a:spcPct val="0"/>
              </a:spcBef>
              <a:spcAft>
                <a:spcPct val="0"/>
              </a:spcAft>
            </a:pPr>
            <a:endParaRPr lang="en-US" sz="2448">
              <a:solidFill>
                <a:srgbClr val="00188F"/>
              </a:solidFill>
              <a:latin typeface="+mj-lt"/>
              <a:ea typeface="Segoe UI" pitchFamily="34" charset="0"/>
              <a:cs typeface="Segoe UI" pitchFamily="34" charset="0"/>
            </a:endParaRPr>
          </a:p>
        </p:txBody>
      </p:sp>
      <p:grpSp>
        <p:nvGrpSpPr>
          <p:cNvPr id="28" name="Group 27"/>
          <p:cNvGrpSpPr/>
          <p:nvPr/>
        </p:nvGrpSpPr>
        <p:grpSpPr>
          <a:xfrm>
            <a:off x="8275638" y="1516062"/>
            <a:ext cx="3124200" cy="1859683"/>
            <a:chOff x="8311750" y="2862842"/>
            <a:chExt cx="3698885" cy="2183112"/>
          </a:xfrm>
        </p:grpSpPr>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43593" y="2981046"/>
              <a:ext cx="578770" cy="507389"/>
            </a:xfrm>
            <a:prstGeom prst="rect">
              <a:avLst/>
            </a:prstGeom>
            <a:ln w="38100">
              <a:noFill/>
            </a:ln>
          </p:spPr>
        </p:pic>
        <p:sp>
          <p:nvSpPr>
            <p:cNvPr id="66" name="Freeform 65"/>
            <p:cNvSpPr>
              <a:spLocks/>
            </p:cNvSpPr>
            <p:nvPr/>
          </p:nvSpPr>
          <p:spPr bwMode="auto">
            <a:xfrm>
              <a:off x="8526634" y="3492139"/>
              <a:ext cx="868414" cy="1064735"/>
            </a:xfrm>
            <a:custGeom>
              <a:avLst/>
              <a:gdLst>
                <a:gd name="connsiteX0" fmla="*/ 97586 w 427721"/>
                <a:gd name="connsiteY0" fmla="*/ 425633 h 563042"/>
                <a:gd name="connsiteX1" fmla="*/ 330135 w 427721"/>
                <a:gd name="connsiteY1" fmla="*/ 425633 h 563042"/>
                <a:gd name="connsiteX2" fmla="*/ 340202 w 427721"/>
                <a:gd name="connsiteY2" fmla="*/ 435788 h 563042"/>
                <a:gd name="connsiteX3" fmla="*/ 330135 w 427721"/>
                <a:gd name="connsiteY3" fmla="*/ 445943 h 563042"/>
                <a:gd name="connsiteX4" fmla="*/ 97586 w 427721"/>
                <a:gd name="connsiteY4" fmla="*/ 445943 h 563042"/>
                <a:gd name="connsiteX5" fmla="*/ 87519 w 427721"/>
                <a:gd name="connsiteY5" fmla="*/ 435788 h 563042"/>
                <a:gd name="connsiteX6" fmla="*/ 97586 w 427721"/>
                <a:gd name="connsiteY6" fmla="*/ 425633 h 563042"/>
                <a:gd name="connsiteX7" fmla="*/ 97586 w 427721"/>
                <a:gd name="connsiteY7" fmla="*/ 377365 h 563042"/>
                <a:gd name="connsiteX8" fmla="*/ 330135 w 427721"/>
                <a:gd name="connsiteY8" fmla="*/ 377365 h 563042"/>
                <a:gd name="connsiteX9" fmla="*/ 340202 w 427721"/>
                <a:gd name="connsiteY9" fmla="*/ 387388 h 563042"/>
                <a:gd name="connsiteX10" fmla="*/ 330135 w 427721"/>
                <a:gd name="connsiteY10" fmla="*/ 397411 h 563042"/>
                <a:gd name="connsiteX11" fmla="*/ 97586 w 427721"/>
                <a:gd name="connsiteY11" fmla="*/ 397411 h 563042"/>
                <a:gd name="connsiteX12" fmla="*/ 87519 w 427721"/>
                <a:gd name="connsiteY12" fmla="*/ 387388 h 563042"/>
                <a:gd name="connsiteX13" fmla="*/ 97586 w 427721"/>
                <a:gd name="connsiteY13" fmla="*/ 377365 h 563042"/>
                <a:gd name="connsiteX14" fmla="*/ 97586 w 427721"/>
                <a:gd name="connsiteY14" fmla="*/ 332790 h 563042"/>
                <a:gd name="connsiteX15" fmla="*/ 330135 w 427721"/>
                <a:gd name="connsiteY15" fmla="*/ 332790 h 563042"/>
                <a:gd name="connsiteX16" fmla="*/ 340202 w 427721"/>
                <a:gd name="connsiteY16" fmla="*/ 342945 h 563042"/>
                <a:gd name="connsiteX17" fmla="*/ 330135 w 427721"/>
                <a:gd name="connsiteY17" fmla="*/ 353100 h 563042"/>
                <a:gd name="connsiteX18" fmla="*/ 97586 w 427721"/>
                <a:gd name="connsiteY18" fmla="*/ 353100 h 563042"/>
                <a:gd name="connsiteX19" fmla="*/ 87519 w 427721"/>
                <a:gd name="connsiteY19" fmla="*/ 342945 h 563042"/>
                <a:gd name="connsiteX20" fmla="*/ 97586 w 427721"/>
                <a:gd name="connsiteY20" fmla="*/ 332790 h 563042"/>
                <a:gd name="connsiteX21" fmla="*/ 97586 w 427721"/>
                <a:gd name="connsiteY21" fmla="*/ 284258 h 563042"/>
                <a:gd name="connsiteX22" fmla="*/ 330135 w 427721"/>
                <a:gd name="connsiteY22" fmla="*/ 284258 h 563042"/>
                <a:gd name="connsiteX23" fmla="*/ 340202 w 427721"/>
                <a:gd name="connsiteY23" fmla="*/ 294413 h 563042"/>
                <a:gd name="connsiteX24" fmla="*/ 330135 w 427721"/>
                <a:gd name="connsiteY24" fmla="*/ 304568 h 563042"/>
                <a:gd name="connsiteX25" fmla="*/ 97586 w 427721"/>
                <a:gd name="connsiteY25" fmla="*/ 304568 h 563042"/>
                <a:gd name="connsiteX26" fmla="*/ 87519 w 427721"/>
                <a:gd name="connsiteY26" fmla="*/ 294413 h 563042"/>
                <a:gd name="connsiteX27" fmla="*/ 97586 w 427721"/>
                <a:gd name="connsiteY27" fmla="*/ 284258 h 563042"/>
                <a:gd name="connsiteX28" fmla="*/ 97586 w 427721"/>
                <a:gd name="connsiteY28" fmla="*/ 239946 h 563042"/>
                <a:gd name="connsiteX29" fmla="*/ 330135 w 427721"/>
                <a:gd name="connsiteY29" fmla="*/ 239946 h 563042"/>
                <a:gd name="connsiteX30" fmla="*/ 340202 w 427721"/>
                <a:gd name="connsiteY30" fmla="*/ 249969 h 563042"/>
                <a:gd name="connsiteX31" fmla="*/ 330135 w 427721"/>
                <a:gd name="connsiteY31" fmla="*/ 259992 h 563042"/>
                <a:gd name="connsiteX32" fmla="*/ 97586 w 427721"/>
                <a:gd name="connsiteY32" fmla="*/ 259992 h 563042"/>
                <a:gd name="connsiteX33" fmla="*/ 87519 w 427721"/>
                <a:gd name="connsiteY33" fmla="*/ 249969 h 563042"/>
                <a:gd name="connsiteX34" fmla="*/ 97586 w 427721"/>
                <a:gd name="connsiteY34" fmla="*/ 239946 h 563042"/>
                <a:gd name="connsiteX35" fmla="*/ 258923 w 427721"/>
                <a:gd name="connsiteY35" fmla="*/ 20431 h 563042"/>
                <a:gd name="connsiteX36" fmla="*/ 257906 w 427721"/>
                <a:gd name="connsiteY36" fmla="*/ 21447 h 563042"/>
                <a:gd name="connsiteX37" fmla="*/ 257906 w 427721"/>
                <a:gd name="connsiteY37" fmla="*/ 168799 h 563042"/>
                <a:gd name="connsiteX38" fmla="*/ 258923 w 427721"/>
                <a:gd name="connsiteY38" fmla="*/ 169815 h 563042"/>
                <a:gd name="connsiteX39" fmla="*/ 406274 w 427721"/>
                <a:gd name="connsiteY39" fmla="*/ 169815 h 563042"/>
                <a:gd name="connsiteX40" fmla="*/ 407290 w 427721"/>
                <a:gd name="connsiteY40" fmla="*/ 168799 h 563042"/>
                <a:gd name="connsiteX41" fmla="*/ 406782 w 427721"/>
                <a:gd name="connsiteY41" fmla="*/ 167782 h 563042"/>
                <a:gd name="connsiteX42" fmla="*/ 406274 w 427721"/>
                <a:gd name="connsiteY42" fmla="*/ 167274 h 563042"/>
                <a:gd name="connsiteX43" fmla="*/ 405766 w 427721"/>
                <a:gd name="connsiteY43" fmla="*/ 166766 h 563042"/>
                <a:gd name="connsiteX44" fmla="*/ 259939 w 427721"/>
                <a:gd name="connsiteY44" fmla="*/ 20939 h 563042"/>
                <a:gd name="connsiteX45" fmla="*/ 258923 w 427721"/>
                <a:gd name="connsiteY45" fmla="*/ 20431 h 563042"/>
                <a:gd name="connsiteX46" fmla="*/ 33058 w 427721"/>
                <a:gd name="connsiteY46" fmla="*/ 20326 h 563042"/>
                <a:gd name="connsiteX47" fmla="*/ 20343 w 427721"/>
                <a:gd name="connsiteY47" fmla="*/ 33030 h 563042"/>
                <a:gd name="connsiteX48" fmla="*/ 20343 w 427721"/>
                <a:gd name="connsiteY48" fmla="*/ 530012 h 563042"/>
                <a:gd name="connsiteX49" fmla="*/ 33058 w 427721"/>
                <a:gd name="connsiteY49" fmla="*/ 542716 h 563042"/>
                <a:gd name="connsiteX50" fmla="*/ 394663 w 427721"/>
                <a:gd name="connsiteY50" fmla="*/ 542716 h 563042"/>
                <a:gd name="connsiteX51" fmla="*/ 407378 w 427721"/>
                <a:gd name="connsiteY51" fmla="*/ 530012 h 563042"/>
                <a:gd name="connsiteX52" fmla="*/ 407378 w 427721"/>
                <a:gd name="connsiteY52" fmla="*/ 198965 h 563042"/>
                <a:gd name="connsiteX53" fmla="*/ 407378 w 427721"/>
                <a:gd name="connsiteY53" fmla="*/ 189772 h 563042"/>
                <a:gd name="connsiteX54" fmla="*/ 406357 w 427721"/>
                <a:gd name="connsiteY54" fmla="*/ 189980 h 563042"/>
                <a:gd name="connsiteX55" fmla="*/ 258840 w 427721"/>
                <a:gd name="connsiteY55" fmla="*/ 189980 h 563042"/>
                <a:gd name="connsiteX56" fmla="*/ 237476 w 427721"/>
                <a:gd name="connsiteY56" fmla="*/ 168638 h 563042"/>
                <a:gd name="connsiteX57" fmla="*/ 237476 w 427721"/>
                <a:gd name="connsiteY57" fmla="*/ 21275 h 563042"/>
                <a:gd name="connsiteX58" fmla="*/ 237616 w 427721"/>
                <a:gd name="connsiteY58" fmla="*/ 20326 h 563042"/>
                <a:gd name="connsiteX59" fmla="*/ 219122 w 427721"/>
                <a:gd name="connsiteY59" fmla="*/ 20326 h 563042"/>
                <a:gd name="connsiteX60" fmla="*/ 33058 w 427721"/>
                <a:gd name="connsiteY60" fmla="*/ 20326 h 563042"/>
                <a:gd name="connsiteX61" fmla="*/ 33058 w 427721"/>
                <a:gd name="connsiteY61" fmla="*/ 0 h 563042"/>
                <a:gd name="connsiteX62" fmla="*/ 258871 w 427721"/>
                <a:gd name="connsiteY62" fmla="*/ 0 h 563042"/>
                <a:gd name="connsiteX63" fmla="*/ 258871 w 427721"/>
                <a:gd name="connsiteY63" fmla="*/ 253 h 563042"/>
                <a:gd name="connsiteX64" fmla="*/ 266160 w 427721"/>
                <a:gd name="connsiteY64" fmla="*/ 1100 h 563042"/>
                <a:gd name="connsiteX65" fmla="*/ 274100 w 427721"/>
                <a:gd name="connsiteY65" fmla="*/ 6030 h 563042"/>
                <a:gd name="connsiteX66" fmla="*/ 419582 w 427721"/>
                <a:gd name="connsiteY66" fmla="*/ 151361 h 563042"/>
                <a:gd name="connsiteX67" fmla="*/ 427721 w 427721"/>
                <a:gd name="connsiteY67" fmla="*/ 168638 h 563042"/>
                <a:gd name="connsiteX68" fmla="*/ 427707 w 427721"/>
                <a:gd name="connsiteY68" fmla="*/ 168709 h 563042"/>
                <a:gd name="connsiteX69" fmla="*/ 427721 w 427721"/>
                <a:gd name="connsiteY69" fmla="*/ 168709 h 563042"/>
                <a:gd name="connsiteX70" fmla="*/ 427721 w 427721"/>
                <a:gd name="connsiteY70" fmla="*/ 530012 h 563042"/>
                <a:gd name="connsiteX71" fmla="*/ 394663 w 427721"/>
                <a:gd name="connsiteY71" fmla="*/ 563042 h 563042"/>
                <a:gd name="connsiteX72" fmla="*/ 33058 w 427721"/>
                <a:gd name="connsiteY72" fmla="*/ 563042 h 563042"/>
                <a:gd name="connsiteX73" fmla="*/ 0 w 427721"/>
                <a:gd name="connsiteY73" fmla="*/ 530012 h 563042"/>
                <a:gd name="connsiteX74" fmla="*/ 0 w 427721"/>
                <a:gd name="connsiteY74" fmla="*/ 33030 h 563042"/>
                <a:gd name="connsiteX75" fmla="*/ 33058 w 427721"/>
                <a:gd name="connsiteY75" fmla="*/ 0 h 563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427721" h="563042">
                  <a:moveTo>
                    <a:pt x="97586" y="425633"/>
                  </a:moveTo>
                  <a:cubicBezTo>
                    <a:pt x="330135" y="425633"/>
                    <a:pt x="330135" y="425633"/>
                    <a:pt x="330135" y="425633"/>
                  </a:cubicBezTo>
                  <a:cubicBezTo>
                    <a:pt x="335672" y="425633"/>
                    <a:pt x="340202" y="430203"/>
                    <a:pt x="340202" y="435788"/>
                  </a:cubicBezTo>
                  <a:cubicBezTo>
                    <a:pt x="340202" y="441373"/>
                    <a:pt x="335672" y="445943"/>
                    <a:pt x="330135" y="445943"/>
                  </a:cubicBezTo>
                  <a:cubicBezTo>
                    <a:pt x="97586" y="445943"/>
                    <a:pt x="97586" y="445943"/>
                    <a:pt x="97586" y="445943"/>
                  </a:cubicBezTo>
                  <a:cubicBezTo>
                    <a:pt x="92049" y="445943"/>
                    <a:pt x="87519" y="441373"/>
                    <a:pt x="87519" y="435788"/>
                  </a:cubicBezTo>
                  <a:cubicBezTo>
                    <a:pt x="87519" y="430203"/>
                    <a:pt x="92049" y="425633"/>
                    <a:pt x="97586" y="425633"/>
                  </a:cubicBezTo>
                  <a:close/>
                  <a:moveTo>
                    <a:pt x="97586" y="377365"/>
                  </a:moveTo>
                  <a:cubicBezTo>
                    <a:pt x="330135" y="377365"/>
                    <a:pt x="330135" y="377365"/>
                    <a:pt x="330135" y="377365"/>
                  </a:cubicBezTo>
                  <a:cubicBezTo>
                    <a:pt x="335672" y="377365"/>
                    <a:pt x="340202" y="381875"/>
                    <a:pt x="340202" y="387388"/>
                  </a:cubicBezTo>
                  <a:cubicBezTo>
                    <a:pt x="340202" y="392901"/>
                    <a:pt x="335672" y="397411"/>
                    <a:pt x="330135" y="397411"/>
                  </a:cubicBezTo>
                  <a:cubicBezTo>
                    <a:pt x="97586" y="397411"/>
                    <a:pt x="97586" y="397411"/>
                    <a:pt x="97586" y="397411"/>
                  </a:cubicBezTo>
                  <a:cubicBezTo>
                    <a:pt x="92049" y="397411"/>
                    <a:pt x="87519" y="392901"/>
                    <a:pt x="87519" y="387388"/>
                  </a:cubicBezTo>
                  <a:cubicBezTo>
                    <a:pt x="87519" y="381875"/>
                    <a:pt x="92049" y="377365"/>
                    <a:pt x="97586" y="377365"/>
                  </a:cubicBezTo>
                  <a:close/>
                  <a:moveTo>
                    <a:pt x="97586" y="332790"/>
                  </a:moveTo>
                  <a:cubicBezTo>
                    <a:pt x="330135" y="332790"/>
                    <a:pt x="330135" y="332790"/>
                    <a:pt x="330135" y="332790"/>
                  </a:cubicBezTo>
                  <a:cubicBezTo>
                    <a:pt x="335672" y="332790"/>
                    <a:pt x="340202" y="337360"/>
                    <a:pt x="340202" y="342945"/>
                  </a:cubicBezTo>
                  <a:cubicBezTo>
                    <a:pt x="340202" y="348530"/>
                    <a:pt x="335672" y="353100"/>
                    <a:pt x="330135" y="353100"/>
                  </a:cubicBezTo>
                  <a:cubicBezTo>
                    <a:pt x="97586" y="353100"/>
                    <a:pt x="97586" y="353100"/>
                    <a:pt x="97586" y="353100"/>
                  </a:cubicBezTo>
                  <a:cubicBezTo>
                    <a:pt x="92049" y="353100"/>
                    <a:pt x="87519" y="348530"/>
                    <a:pt x="87519" y="342945"/>
                  </a:cubicBezTo>
                  <a:cubicBezTo>
                    <a:pt x="87519" y="337360"/>
                    <a:pt x="92049" y="332790"/>
                    <a:pt x="97586" y="332790"/>
                  </a:cubicBezTo>
                  <a:close/>
                  <a:moveTo>
                    <a:pt x="97586" y="284258"/>
                  </a:moveTo>
                  <a:cubicBezTo>
                    <a:pt x="330135" y="284258"/>
                    <a:pt x="330135" y="284258"/>
                    <a:pt x="330135" y="284258"/>
                  </a:cubicBezTo>
                  <a:cubicBezTo>
                    <a:pt x="335672" y="284258"/>
                    <a:pt x="340202" y="288828"/>
                    <a:pt x="340202" y="294413"/>
                  </a:cubicBezTo>
                  <a:cubicBezTo>
                    <a:pt x="340202" y="299998"/>
                    <a:pt x="335672" y="304568"/>
                    <a:pt x="330135" y="304568"/>
                  </a:cubicBezTo>
                  <a:cubicBezTo>
                    <a:pt x="97586" y="304568"/>
                    <a:pt x="97586" y="304568"/>
                    <a:pt x="97586" y="304568"/>
                  </a:cubicBezTo>
                  <a:cubicBezTo>
                    <a:pt x="92049" y="304568"/>
                    <a:pt x="87519" y="299998"/>
                    <a:pt x="87519" y="294413"/>
                  </a:cubicBezTo>
                  <a:cubicBezTo>
                    <a:pt x="87519" y="288828"/>
                    <a:pt x="92049" y="284258"/>
                    <a:pt x="97586" y="284258"/>
                  </a:cubicBezTo>
                  <a:close/>
                  <a:moveTo>
                    <a:pt x="97586" y="239946"/>
                  </a:moveTo>
                  <a:cubicBezTo>
                    <a:pt x="330135" y="239946"/>
                    <a:pt x="330135" y="239946"/>
                    <a:pt x="330135" y="239946"/>
                  </a:cubicBezTo>
                  <a:cubicBezTo>
                    <a:pt x="335672" y="239946"/>
                    <a:pt x="340202" y="244456"/>
                    <a:pt x="340202" y="249969"/>
                  </a:cubicBezTo>
                  <a:cubicBezTo>
                    <a:pt x="340202" y="255983"/>
                    <a:pt x="335672" y="259992"/>
                    <a:pt x="330135" y="259992"/>
                  </a:cubicBezTo>
                  <a:cubicBezTo>
                    <a:pt x="97586" y="259992"/>
                    <a:pt x="97586" y="259992"/>
                    <a:pt x="97586" y="259992"/>
                  </a:cubicBezTo>
                  <a:cubicBezTo>
                    <a:pt x="92049" y="259992"/>
                    <a:pt x="87519" y="255983"/>
                    <a:pt x="87519" y="249969"/>
                  </a:cubicBezTo>
                  <a:cubicBezTo>
                    <a:pt x="87519" y="244456"/>
                    <a:pt x="92049" y="239946"/>
                    <a:pt x="97586" y="239946"/>
                  </a:cubicBezTo>
                  <a:close/>
                  <a:moveTo>
                    <a:pt x="258923" y="20431"/>
                  </a:moveTo>
                  <a:cubicBezTo>
                    <a:pt x="258414" y="20939"/>
                    <a:pt x="257906" y="20939"/>
                    <a:pt x="257906" y="21447"/>
                  </a:cubicBezTo>
                  <a:cubicBezTo>
                    <a:pt x="257906" y="168799"/>
                    <a:pt x="257906" y="168799"/>
                    <a:pt x="257906" y="168799"/>
                  </a:cubicBezTo>
                  <a:cubicBezTo>
                    <a:pt x="257906" y="169307"/>
                    <a:pt x="258414" y="169815"/>
                    <a:pt x="258923" y="169815"/>
                  </a:cubicBezTo>
                  <a:cubicBezTo>
                    <a:pt x="406274" y="169815"/>
                    <a:pt x="406274" y="169815"/>
                    <a:pt x="406274" y="169815"/>
                  </a:cubicBezTo>
                  <a:cubicBezTo>
                    <a:pt x="406782" y="169815"/>
                    <a:pt x="407290" y="169307"/>
                    <a:pt x="407290" y="168799"/>
                  </a:cubicBezTo>
                  <a:cubicBezTo>
                    <a:pt x="407290" y="168291"/>
                    <a:pt x="407290" y="167782"/>
                    <a:pt x="406782" y="167782"/>
                  </a:cubicBezTo>
                  <a:cubicBezTo>
                    <a:pt x="406274" y="167274"/>
                    <a:pt x="406274" y="167274"/>
                    <a:pt x="406274" y="167274"/>
                  </a:cubicBezTo>
                  <a:cubicBezTo>
                    <a:pt x="405766" y="166766"/>
                    <a:pt x="405766" y="166766"/>
                    <a:pt x="405766" y="166766"/>
                  </a:cubicBezTo>
                  <a:cubicBezTo>
                    <a:pt x="259939" y="20939"/>
                    <a:pt x="259939" y="20939"/>
                    <a:pt x="259939" y="20939"/>
                  </a:cubicBezTo>
                  <a:cubicBezTo>
                    <a:pt x="259939" y="20431"/>
                    <a:pt x="259431" y="20431"/>
                    <a:pt x="258923" y="20431"/>
                  </a:cubicBezTo>
                  <a:close/>
                  <a:moveTo>
                    <a:pt x="33058" y="20326"/>
                  </a:moveTo>
                  <a:cubicBezTo>
                    <a:pt x="25938" y="20326"/>
                    <a:pt x="20343" y="25916"/>
                    <a:pt x="20343" y="33030"/>
                  </a:cubicBezTo>
                  <a:cubicBezTo>
                    <a:pt x="20343" y="530012"/>
                    <a:pt x="20343" y="530012"/>
                    <a:pt x="20343" y="530012"/>
                  </a:cubicBezTo>
                  <a:cubicBezTo>
                    <a:pt x="20343" y="537126"/>
                    <a:pt x="25938" y="542716"/>
                    <a:pt x="33058" y="542716"/>
                  </a:cubicBezTo>
                  <a:cubicBezTo>
                    <a:pt x="394663" y="542716"/>
                    <a:pt x="394663" y="542716"/>
                    <a:pt x="394663" y="542716"/>
                  </a:cubicBezTo>
                  <a:cubicBezTo>
                    <a:pt x="401783" y="542716"/>
                    <a:pt x="407378" y="537126"/>
                    <a:pt x="407378" y="530012"/>
                  </a:cubicBezTo>
                  <a:cubicBezTo>
                    <a:pt x="407378" y="326779"/>
                    <a:pt x="407378" y="237865"/>
                    <a:pt x="407378" y="198965"/>
                  </a:cubicBezTo>
                  <a:lnTo>
                    <a:pt x="407378" y="189772"/>
                  </a:lnTo>
                  <a:lnTo>
                    <a:pt x="406357" y="189980"/>
                  </a:lnTo>
                  <a:cubicBezTo>
                    <a:pt x="258840" y="189980"/>
                    <a:pt x="258840" y="189980"/>
                    <a:pt x="258840" y="189980"/>
                  </a:cubicBezTo>
                  <a:cubicBezTo>
                    <a:pt x="247141" y="189980"/>
                    <a:pt x="237476" y="180325"/>
                    <a:pt x="237476" y="168638"/>
                  </a:cubicBezTo>
                  <a:cubicBezTo>
                    <a:pt x="237476" y="21275"/>
                    <a:pt x="237476" y="21275"/>
                    <a:pt x="237476" y="21275"/>
                  </a:cubicBezTo>
                  <a:lnTo>
                    <a:pt x="237616" y="20326"/>
                  </a:lnTo>
                  <a:lnTo>
                    <a:pt x="219122" y="20326"/>
                  </a:lnTo>
                  <a:cubicBezTo>
                    <a:pt x="33058" y="20326"/>
                    <a:pt x="33058" y="20326"/>
                    <a:pt x="33058" y="20326"/>
                  </a:cubicBezTo>
                  <a:close/>
                  <a:moveTo>
                    <a:pt x="33058" y="0"/>
                  </a:moveTo>
                  <a:cubicBezTo>
                    <a:pt x="258871" y="0"/>
                    <a:pt x="258871" y="0"/>
                    <a:pt x="258871" y="0"/>
                  </a:cubicBezTo>
                  <a:lnTo>
                    <a:pt x="258871" y="253"/>
                  </a:lnTo>
                  <a:lnTo>
                    <a:pt x="266160" y="1100"/>
                  </a:lnTo>
                  <a:cubicBezTo>
                    <a:pt x="269093" y="2100"/>
                    <a:pt x="271811" y="3744"/>
                    <a:pt x="274100" y="6030"/>
                  </a:cubicBezTo>
                  <a:cubicBezTo>
                    <a:pt x="419582" y="151361"/>
                    <a:pt x="419582" y="151361"/>
                    <a:pt x="419582" y="151361"/>
                  </a:cubicBezTo>
                  <a:cubicBezTo>
                    <a:pt x="424669" y="155426"/>
                    <a:pt x="427721" y="162032"/>
                    <a:pt x="427721" y="168638"/>
                  </a:cubicBezTo>
                  <a:lnTo>
                    <a:pt x="427707" y="168709"/>
                  </a:lnTo>
                  <a:lnTo>
                    <a:pt x="427721" y="168709"/>
                  </a:lnTo>
                  <a:cubicBezTo>
                    <a:pt x="427721" y="530012"/>
                    <a:pt x="427721" y="530012"/>
                    <a:pt x="427721" y="530012"/>
                  </a:cubicBezTo>
                  <a:cubicBezTo>
                    <a:pt x="427721" y="548305"/>
                    <a:pt x="412972" y="563042"/>
                    <a:pt x="394663" y="563042"/>
                  </a:cubicBezTo>
                  <a:cubicBezTo>
                    <a:pt x="33058" y="563042"/>
                    <a:pt x="33058" y="563042"/>
                    <a:pt x="33058" y="563042"/>
                  </a:cubicBezTo>
                  <a:cubicBezTo>
                    <a:pt x="14749" y="563042"/>
                    <a:pt x="0" y="548305"/>
                    <a:pt x="0" y="530012"/>
                  </a:cubicBezTo>
                  <a:cubicBezTo>
                    <a:pt x="0" y="33030"/>
                    <a:pt x="0" y="33030"/>
                    <a:pt x="0" y="33030"/>
                  </a:cubicBezTo>
                  <a:cubicBezTo>
                    <a:pt x="0" y="14737"/>
                    <a:pt x="14749" y="0"/>
                    <a:pt x="33058" y="0"/>
                  </a:cubicBezTo>
                  <a:close/>
                </a:path>
              </a:pathLst>
            </a:custGeom>
            <a:solidFill>
              <a:schemeClr val="accent2"/>
            </a:solidFill>
            <a:ln w="38100">
              <a:noFill/>
            </a:ln>
            <a:extLst/>
          </p:spPr>
          <p:txBody>
            <a:bodyPr vert="horz" wrap="square" lIns="93247" tIns="46623" rIns="93247" bIns="46623" numCol="1" anchor="t" anchorCtr="0" compatLnSpc="1">
              <a:prstTxWarp prst="textNoShape">
                <a:avLst/>
              </a:prstTxWarp>
              <a:noAutofit/>
            </a:bodyPr>
            <a:lstStyle/>
            <a:p>
              <a:endParaRPr lang="en-US" sz="1836"/>
            </a:p>
          </p:txBody>
        </p:sp>
        <p:grpSp>
          <p:nvGrpSpPr>
            <p:cNvPr id="91" name="Group 90"/>
            <p:cNvGrpSpPr/>
            <p:nvPr/>
          </p:nvGrpSpPr>
          <p:grpSpPr>
            <a:xfrm>
              <a:off x="10173674" y="3134648"/>
              <a:ext cx="589294" cy="468829"/>
              <a:chOff x="3835730" y="2224839"/>
              <a:chExt cx="2598887" cy="2067617"/>
            </a:xfrm>
            <a:noFill/>
          </p:grpSpPr>
          <p:sp>
            <p:nvSpPr>
              <p:cNvPr id="92" name="Freeform 91"/>
              <p:cNvSpPr/>
              <p:nvPr/>
            </p:nvSpPr>
            <p:spPr bwMode="auto">
              <a:xfrm>
                <a:off x="3835730" y="3199926"/>
                <a:ext cx="1872343" cy="1092530"/>
              </a:xfrm>
              <a:custGeom>
                <a:avLst/>
                <a:gdLst>
                  <a:gd name="connsiteX0" fmla="*/ 11876 w 1872343"/>
                  <a:gd name="connsiteY0" fmla="*/ 1092530 h 1092530"/>
                  <a:gd name="connsiteX1" fmla="*/ 0 w 1872343"/>
                  <a:gd name="connsiteY1" fmla="*/ 11875 h 1092530"/>
                  <a:gd name="connsiteX2" fmla="*/ 625434 w 1872343"/>
                  <a:gd name="connsiteY2" fmla="*/ 403761 h 1092530"/>
                  <a:gd name="connsiteX3" fmla="*/ 625434 w 1872343"/>
                  <a:gd name="connsiteY3" fmla="*/ 0 h 1092530"/>
                  <a:gd name="connsiteX4" fmla="*/ 1250868 w 1872343"/>
                  <a:gd name="connsiteY4" fmla="*/ 407720 h 1092530"/>
                  <a:gd name="connsiteX5" fmla="*/ 1262743 w 1872343"/>
                  <a:gd name="connsiteY5" fmla="*/ 11875 h 1092530"/>
                  <a:gd name="connsiteX6" fmla="*/ 1872343 w 1872343"/>
                  <a:gd name="connsiteY6" fmla="*/ 407720 h 1092530"/>
                  <a:gd name="connsiteX7" fmla="*/ 1872343 w 1872343"/>
                  <a:gd name="connsiteY7" fmla="*/ 1092530 h 1092530"/>
                  <a:gd name="connsiteX8" fmla="*/ 11876 w 1872343"/>
                  <a:gd name="connsiteY8" fmla="*/ 1092530 h 109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2343" h="1092530">
                    <a:moveTo>
                      <a:pt x="11876" y="1092530"/>
                    </a:moveTo>
                    <a:lnTo>
                      <a:pt x="0" y="11875"/>
                    </a:lnTo>
                    <a:lnTo>
                      <a:pt x="625434" y="403761"/>
                    </a:lnTo>
                    <a:lnTo>
                      <a:pt x="625434" y="0"/>
                    </a:lnTo>
                    <a:lnTo>
                      <a:pt x="1250868" y="407720"/>
                    </a:lnTo>
                    <a:lnTo>
                      <a:pt x="1262743" y="11875"/>
                    </a:lnTo>
                    <a:lnTo>
                      <a:pt x="1872343" y="407720"/>
                    </a:lnTo>
                    <a:lnTo>
                      <a:pt x="1872343" y="1092530"/>
                    </a:lnTo>
                    <a:lnTo>
                      <a:pt x="11876" y="1092530"/>
                    </a:lnTo>
                    <a:close/>
                  </a:path>
                </a:pathLst>
              </a:cu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3" name="Trapezoid 92"/>
              <p:cNvSpPr/>
              <p:nvPr/>
            </p:nvSpPr>
            <p:spPr bwMode="auto">
              <a:xfrm>
                <a:off x="6081241"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4" name="Trapezoid 93"/>
              <p:cNvSpPr/>
              <p:nvPr/>
            </p:nvSpPr>
            <p:spPr bwMode="auto">
              <a:xfrm>
                <a:off x="5767987"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95" name="Group 94"/>
              <p:cNvGrpSpPr/>
              <p:nvPr/>
            </p:nvGrpSpPr>
            <p:grpSpPr>
              <a:xfrm>
                <a:off x="5818909" y="2224839"/>
                <a:ext cx="615708" cy="519896"/>
                <a:chOff x="5894657" y="1252425"/>
                <a:chExt cx="1129768" cy="953962"/>
              </a:xfrm>
              <a:grpFill/>
            </p:grpSpPr>
            <p:sp>
              <p:nvSpPr>
                <p:cNvPr id="96" name="Oval 95"/>
                <p:cNvSpPr/>
                <p:nvPr/>
              </p:nvSpPr>
              <p:spPr bwMode="auto">
                <a:xfrm>
                  <a:off x="5894657" y="1881623"/>
                  <a:ext cx="324764" cy="3247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7" name="Oval 96"/>
                <p:cNvSpPr/>
                <p:nvPr/>
              </p:nvSpPr>
              <p:spPr bwMode="auto">
                <a:xfrm>
                  <a:off x="6121020" y="1491007"/>
                  <a:ext cx="390616" cy="390616"/>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8" name="Oval 97"/>
                <p:cNvSpPr/>
                <p:nvPr/>
              </p:nvSpPr>
              <p:spPr bwMode="auto">
                <a:xfrm>
                  <a:off x="6547261" y="1252425"/>
                  <a:ext cx="477164" cy="4771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99" name="Group 98"/>
            <p:cNvGrpSpPr/>
            <p:nvPr/>
          </p:nvGrpSpPr>
          <p:grpSpPr>
            <a:xfrm>
              <a:off x="10173674" y="3766839"/>
              <a:ext cx="589294" cy="468829"/>
              <a:chOff x="3835730" y="2224839"/>
              <a:chExt cx="2598887" cy="2067617"/>
            </a:xfrm>
            <a:noFill/>
          </p:grpSpPr>
          <p:sp>
            <p:nvSpPr>
              <p:cNvPr id="100" name="Freeform 99"/>
              <p:cNvSpPr/>
              <p:nvPr/>
            </p:nvSpPr>
            <p:spPr bwMode="auto">
              <a:xfrm>
                <a:off x="3835730" y="3199926"/>
                <a:ext cx="1872343" cy="1092530"/>
              </a:xfrm>
              <a:custGeom>
                <a:avLst/>
                <a:gdLst>
                  <a:gd name="connsiteX0" fmla="*/ 11876 w 1872343"/>
                  <a:gd name="connsiteY0" fmla="*/ 1092530 h 1092530"/>
                  <a:gd name="connsiteX1" fmla="*/ 0 w 1872343"/>
                  <a:gd name="connsiteY1" fmla="*/ 11875 h 1092530"/>
                  <a:gd name="connsiteX2" fmla="*/ 625434 w 1872343"/>
                  <a:gd name="connsiteY2" fmla="*/ 403761 h 1092530"/>
                  <a:gd name="connsiteX3" fmla="*/ 625434 w 1872343"/>
                  <a:gd name="connsiteY3" fmla="*/ 0 h 1092530"/>
                  <a:gd name="connsiteX4" fmla="*/ 1250868 w 1872343"/>
                  <a:gd name="connsiteY4" fmla="*/ 407720 h 1092530"/>
                  <a:gd name="connsiteX5" fmla="*/ 1262743 w 1872343"/>
                  <a:gd name="connsiteY5" fmla="*/ 11875 h 1092530"/>
                  <a:gd name="connsiteX6" fmla="*/ 1872343 w 1872343"/>
                  <a:gd name="connsiteY6" fmla="*/ 407720 h 1092530"/>
                  <a:gd name="connsiteX7" fmla="*/ 1872343 w 1872343"/>
                  <a:gd name="connsiteY7" fmla="*/ 1092530 h 1092530"/>
                  <a:gd name="connsiteX8" fmla="*/ 11876 w 1872343"/>
                  <a:gd name="connsiteY8" fmla="*/ 1092530 h 109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2343" h="1092530">
                    <a:moveTo>
                      <a:pt x="11876" y="1092530"/>
                    </a:moveTo>
                    <a:lnTo>
                      <a:pt x="0" y="11875"/>
                    </a:lnTo>
                    <a:lnTo>
                      <a:pt x="625434" y="403761"/>
                    </a:lnTo>
                    <a:lnTo>
                      <a:pt x="625434" y="0"/>
                    </a:lnTo>
                    <a:lnTo>
                      <a:pt x="1250868" y="407720"/>
                    </a:lnTo>
                    <a:lnTo>
                      <a:pt x="1262743" y="11875"/>
                    </a:lnTo>
                    <a:lnTo>
                      <a:pt x="1872343" y="407720"/>
                    </a:lnTo>
                    <a:lnTo>
                      <a:pt x="1872343" y="1092530"/>
                    </a:lnTo>
                    <a:lnTo>
                      <a:pt x="11876" y="1092530"/>
                    </a:lnTo>
                    <a:close/>
                  </a:path>
                </a:pathLst>
              </a:cu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01" name="Trapezoid 100"/>
              <p:cNvSpPr/>
              <p:nvPr/>
            </p:nvSpPr>
            <p:spPr bwMode="auto">
              <a:xfrm>
                <a:off x="6081241"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02" name="Trapezoid 101"/>
              <p:cNvSpPr/>
              <p:nvPr/>
            </p:nvSpPr>
            <p:spPr bwMode="auto">
              <a:xfrm>
                <a:off x="5767987"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103" name="Group 102"/>
              <p:cNvGrpSpPr/>
              <p:nvPr/>
            </p:nvGrpSpPr>
            <p:grpSpPr>
              <a:xfrm>
                <a:off x="5818909" y="2224839"/>
                <a:ext cx="615708" cy="519896"/>
                <a:chOff x="5894657" y="1252425"/>
                <a:chExt cx="1129768" cy="953962"/>
              </a:xfrm>
              <a:grpFill/>
            </p:grpSpPr>
            <p:sp>
              <p:nvSpPr>
                <p:cNvPr id="104" name="Oval 103"/>
                <p:cNvSpPr/>
                <p:nvPr/>
              </p:nvSpPr>
              <p:spPr bwMode="auto">
                <a:xfrm>
                  <a:off x="5894657" y="1881623"/>
                  <a:ext cx="324764" cy="3247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05" name="Oval 104"/>
                <p:cNvSpPr/>
                <p:nvPr/>
              </p:nvSpPr>
              <p:spPr bwMode="auto">
                <a:xfrm>
                  <a:off x="6121020" y="1491007"/>
                  <a:ext cx="390616" cy="390616"/>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06" name="Oval 105"/>
                <p:cNvSpPr/>
                <p:nvPr/>
              </p:nvSpPr>
              <p:spPr bwMode="auto">
                <a:xfrm>
                  <a:off x="6547261" y="1252425"/>
                  <a:ext cx="477164" cy="4771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107" name="Group 106"/>
            <p:cNvGrpSpPr/>
            <p:nvPr/>
          </p:nvGrpSpPr>
          <p:grpSpPr>
            <a:xfrm>
              <a:off x="10173674" y="4396966"/>
              <a:ext cx="589294" cy="468829"/>
              <a:chOff x="3835730" y="2224839"/>
              <a:chExt cx="2598887" cy="2067617"/>
            </a:xfrm>
            <a:noFill/>
          </p:grpSpPr>
          <p:sp>
            <p:nvSpPr>
              <p:cNvPr id="108" name="Freeform 107"/>
              <p:cNvSpPr/>
              <p:nvPr/>
            </p:nvSpPr>
            <p:spPr bwMode="auto">
              <a:xfrm>
                <a:off x="3835730" y="3199926"/>
                <a:ext cx="1872343" cy="1092530"/>
              </a:xfrm>
              <a:custGeom>
                <a:avLst/>
                <a:gdLst>
                  <a:gd name="connsiteX0" fmla="*/ 11876 w 1872343"/>
                  <a:gd name="connsiteY0" fmla="*/ 1092530 h 1092530"/>
                  <a:gd name="connsiteX1" fmla="*/ 0 w 1872343"/>
                  <a:gd name="connsiteY1" fmla="*/ 11875 h 1092530"/>
                  <a:gd name="connsiteX2" fmla="*/ 625434 w 1872343"/>
                  <a:gd name="connsiteY2" fmla="*/ 403761 h 1092530"/>
                  <a:gd name="connsiteX3" fmla="*/ 625434 w 1872343"/>
                  <a:gd name="connsiteY3" fmla="*/ 0 h 1092530"/>
                  <a:gd name="connsiteX4" fmla="*/ 1250868 w 1872343"/>
                  <a:gd name="connsiteY4" fmla="*/ 407720 h 1092530"/>
                  <a:gd name="connsiteX5" fmla="*/ 1262743 w 1872343"/>
                  <a:gd name="connsiteY5" fmla="*/ 11875 h 1092530"/>
                  <a:gd name="connsiteX6" fmla="*/ 1872343 w 1872343"/>
                  <a:gd name="connsiteY6" fmla="*/ 407720 h 1092530"/>
                  <a:gd name="connsiteX7" fmla="*/ 1872343 w 1872343"/>
                  <a:gd name="connsiteY7" fmla="*/ 1092530 h 1092530"/>
                  <a:gd name="connsiteX8" fmla="*/ 11876 w 1872343"/>
                  <a:gd name="connsiteY8" fmla="*/ 1092530 h 109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2343" h="1092530">
                    <a:moveTo>
                      <a:pt x="11876" y="1092530"/>
                    </a:moveTo>
                    <a:lnTo>
                      <a:pt x="0" y="11875"/>
                    </a:lnTo>
                    <a:lnTo>
                      <a:pt x="625434" y="403761"/>
                    </a:lnTo>
                    <a:lnTo>
                      <a:pt x="625434" y="0"/>
                    </a:lnTo>
                    <a:lnTo>
                      <a:pt x="1250868" y="407720"/>
                    </a:lnTo>
                    <a:lnTo>
                      <a:pt x="1262743" y="11875"/>
                    </a:lnTo>
                    <a:lnTo>
                      <a:pt x="1872343" y="407720"/>
                    </a:lnTo>
                    <a:lnTo>
                      <a:pt x="1872343" y="1092530"/>
                    </a:lnTo>
                    <a:lnTo>
                      <a:pt x="11876" y="1092530"/>
                    </a:lnTo>
                    <a:close/>
                  </a:path>
                </a:pathLst>
              </a:cu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09" name="Trapezoid 108"/>
              <p:cNvSpPr/>
              <p:nvPr/>
            </p:nvSpPr>
            <p:spPr bwMode="auto">
              <a:xfrm>
                <a:off x="6081241"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0" name="Trapezoid 109"/>
              <p:cNvSpPr/>
              <p:nvPr/>
            </p:nvSpPr>
            <p:spPr bwMode="auto">
              <a:xfrm>
                <a:off x="5767987" y="2901538"/>
                <a:ext cx="253340" cy="1390918"/>
              </a:xfrm>
              <a:prstGeom prst="trapezoid">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111" name="Group 110"/>
              <p:cNvGrpSpPr/>
              <p:nvPr/>
            </p:nvGrpSpPr>
            <p:grpSpPr>
              <a:xfrm>
                <a:off x="5818909" y="2224839"/>
                <a:ext cx="615708" cy="519896"/>
                <a:chOff x="5894657" y="1252425"/>
                <a:chExt cx="1129768" cy="953962"/>
              </a:xfrm>
              <a:grpFill/>
            </p:grpSpPr>
            <p:sp>
              <p:nvSpPr>
                <p:cNvPr id="112" name="Oval 111"/>
                <p:cNvSpPr/>
                <p:nvPr/>
              </p:nvSpPr>
              <p:spPr bwMode="auto">
                <a:xfrm>
                  <a:off x="5894657" y="1881623"/>
                  <a:ext cx="324764" cy="3247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3" name="Oval 112"/>
                <p:cNvSpPr/>
                <p:nvPr/>
              </p:nvSpPr>
              <p:spPr bwMode="auto">
                <a:xfrm>
                  <a:off x="6121020" y="1491007"/>
                  <a:ext cx="390616" cy="390616"/>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14" name="Oval 113"/>
                <p:cNvSpPr/>
                <p:nvPr/>
              </p:nvSpPr>
              <p:spPr bwMode="auto">
                <a:xfrm>
                  <a:off x="6547261" y="1252425"/>
                  <a:ext cx="477164" cy="477164"/>
                </a:xfrm>
                <a:prstGeom prst="ellipse">
                  <a:avLst/>
                </a:prstGeom>
                <a:grp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cxnSp>
          <p:nvCxnSpPr>
            <p:cNvPr id="14" name="Straight Arrow Connector 13"/>
            <p:cNvCxnSpPr/>
            <p:nvPr/>
          </p:nvCxnSpPr>
          <p:spPr>
            <a:xfrm>
              <a:off x="9494378" y="4099031"/>
              <a:ext cx="236849" cy="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9731227" y="3565011"/>
              <a:ext cx="407954" cy="1070381"/>
              <a:chOff x="8415174" y="2172141"/>
              <a:chExt cx="680120" cy="1070381"/>
            </a:xfrm>
          </p:grpSpPr>
          <p:cxnSp>
            <p:nvCxnSpPr>
              <p:cNvPr id="116" name="Straight Arrow Connector 115"/>
              <p:cNvCxnSpPr/>
              <p:nvPr/>
            </p:nvCxnSpPr>
            <p:spPr>
              <a:xfrm flipV="1">
                <a:off x="8415174" y="2172141"/>
                <a:ext cx="667381" cy="53402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p:cNvCxnSpPr/>
              <p:nvPr/>
            </p:nvCxnSpPr>
            <p:spPr>
              <a:xfrm>
                <a:off x="8421985" y="2705657"/>
                <a:ext cx="662548" cy="536865"/>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p:cNvCxnSpPr/>
              <p:nvPr/>
            </p:nvCxnSpPr>
            <p:spPr>
              <a:xfrm>
                <a:off x="8421119" y="2705657"/>
                <a:ext cx="674175" cy="6599"/>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a:off x="10774139" y="3510865"/>
              <a:ext cx="407952" cy="1123104"/>
              <a:chOff x="8415177" y="2145982"/>
              <a:chExt cx="680117" cy="1123104"/>
            </a:xfrm>
          </p:grpSpPr>
          <p:cxnSp>
            <p:nvCxnSpPr>
              <p:cNvPr id="133" name="Straight Arrow Connector 132"/>
              <p:cNvCxnSpPr/>
              <p:nvPr/>
            </p:nvCxnSpPr>
            <p:spPr>
              <a:xfrm flipV="1">
                <a:off x="8415177" y="2735066"/>
                <a:ext cx="667382" cy="53402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4" name="Straight Arrow Connector 133"/>
              <p:cNvCxnSpPr/>
              <p:nvPr/>
            </p:nvCxnSpPr>
            <p:spPr>
              <a:xfrm>
                <a:off x="8421986" y="2145982"/>
                <a:ext cx="662549" cy="536865"/>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5" name="Straight Arrow Connector 134"/>
              <p:cNvCxnSpPr/>
              <p:nvPr/>
            </p:nvCxnSpPr>
            <p:spPr>
              <a:xfrm>
                <a:off x="8421119" y="2705657"/>
                <a:ext cx="674175" cy="6599"/>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26" name="TextBox 25"/>
            <p:cNvSpPr txBox="1"/>
            <p:nvPr/>
          </p:nvSpPr>
          <p:spPr>
            <a:xfrm>
              <a:off x="11036415" y="3769102"/>
              <a:ext cx="974220" cy="634529"/>
            </a:xfrm>
            <a:prstGeom prst="rect">
              <a:avLst/>
            </a:prstGeom>
            <a:noFill/>
          </p:spPr>
          <p:txBody>
            <a:bodyPr wrap="square" lIns="182854" tIns="146283" rIns="182854" bIns="146283" rtlCol="0">
              <a:spAutoFit/>
            </a:bodyPr>
            <a:lstStyle/>
            <a:p>
              <a:pPr>
                <a:lnSpc>
                  <a:spcPct val="90000"/>
                </a:lnSpc>
                <a:spcAft>
                  <a:spcPts val="600"/>
                </a:spcAft>
              </a:pPr>
              <a:r>
                <a:rPr lang="en-US" sz="2400">
                  <a:gradFill>
                    <a:gsLst>
                      <a:gs pos="2917">
                        <a:schemeClr val="tx1"/>
                      </a:gs>
                      <a:gs pos="30000">
                        <a:schemeClr val="tx1"/>
                      </a:gs>
                    </a:gsLst>
                    <a:lin ang="5400000" scaled="0"/>
                  </a:gradFill>
                </a:rPr>
                <a:t>f(x)</a:t>
              </a:r>
            </a:p>
          </p:txBody>
        </p:sp>
        <p:sp>
          <p:nvSpPr>
            <p:cNvPr id="27" name="Rounded Rectangle 26"/>
            <p:cNvSpPr/>
            <p:nvPr/>
          </p:nvSpPr>
          <p:spPr bwMode="auto">
            <a:xfrm>
              <a:off x="8311750" y="2862842"/>
              <a:ext cx="3447264" cy="2183112"/>
            </a:xfrm>
            <a:prstGeom prst="roundRect">
              <a:avLst>
                <a:gd name="adj" fmla="val 6180"/>
              </a:avLst>
            </a:prstGeom>
            <a:no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140" name="Freeform 87"/>
          <p:cNvSpPr>
            <a:spLocks noEditPoints="1"/>
          </p:cNvSpPr>
          <p:nvPr/>
        </p:nvSpPr>
        <p:spPr bwMode="auto">
          <a:xfrm>
            <a:off x="8109739" y="1346677"/>
            <a:ext cx="331796" cy="428017"/>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chemeClr val="bg1"/>
          </a:solidFill>
          <a:ln w="25400">
            <a:solidFill>
              <a:schemeClr val="accent2"/>
            </a:solidFill>
          </a:ln>
        </p:spPr>
        <p:txBody>
          <a:bodyPr vert="horz" wrap="square" lIns="91427" tIns="45713" rIns="91427" bIns="45713" numCol="1" anchor="t" anchorCtr="0" compatLnSpc="1">
            <a:prstTxWarp prst="textNoShape">
              <a:avLst/>
            </a:prstTxWarp>
          </a:bodyPr>
          <a:lstStyle/>
          <a:p>
            <a:endParaRPr lang="en-US"/>
          </a:p>
        </p:txBody>
      </p:sp>
      <p:sp>
        <p:nvSpPr>
          <p:cNvPr id="45" name="Rectangle 44"/>
          <p:cNvSpPr/>
          <p:nvPr/>
        </p:nvSpPr>
        <p:spPr bwMode="auto">
          <a:xfrm>
            <a:off x="8259176" y="3637796"/>
            <a:ext cx="3430485" cy="2447538"/>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46" name="Rectangle 45"/>
          <p:cNvSpPr/>
          <p:nvPr/>
        </p:nvSpPr>
        <p:spPr>
          <a:xfrm>
            <a:off x="8382805" y="6249610"/>
            <a:ext cx="1411452" cy="48175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defTabSz="1243015"/>
            <a:r>
              <a:rPr lang="en-US" sz="1398" kern="0">
                <a:solidFill>
                  <a:prstClr val="white">
                    <a:alpha val="99000"/>
                  </a:prstClr>
                </a:solidFill>
              </a:rPr>
              <a:t>Open Source Components </a:t>
            </a:r>
          </a:p>
        </p:txBody>
      </p:sp>
      <p:sp>
        <p:nvSpPr>
          <p:cNvPr id="47" name="Rectangle 46"/>
          <p:cNvSpPr/>
          <p:nvPr/>
        </p:nvSpPr>
        <p:spPr>
          <a:xfrm>
            <a:off x="10184029" y="6256730"/>
            <a:ext cx="1411452" cy="4817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defTabSz="1243015"/>
            <a:r>
              <a:rPr lang="en-US" sz="1398" kern="0">
                <a:solidFill>
                  <a:prstClr val="white">
                    <a:alpha val="99000"/>
                  </a:prstClr>
                </a:solidFill>
              </a:rPr>
              <a:t>Licensed Components </a:t>
            </a:r>
          </a:p>
        </p:txBody>
      </p:sp>
      <p:sp>
        <p:nvSpPr>
          <p:cNvPr id="48" name="Rectangle 47"/>
          <p:cNvSpPr/>
          <p:nvPr/>
        </p:nvSpPr>
        <p:spPr bwMode="auto">
          <a:xfrm>
            <a:off x="9458097" y="3761981"/>
            <a:ext cx="2117397" cy="2191566"/>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49" name="Rectangle 48"/>
          <p:cNvSpPr/>
          <p:nvPr/>
        </p:nvSpPr>
        <p:spPr bwMode="auto">
          <a:xfrm>
            <a:off x="8382805" y="3773861"/>
            <a:ext cx="1016198" cy="2191566"/>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50" name="Rectangle 49"/>
          <p:cNvSpPr/>
          <p:nvPr/>
        </p:nvSpPr>
        <p:spPr>
          <a:xfrm>
            <a:off x="8939793" y="4163711"/>
            <a:ext cx="389579" cy="1735523"/>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1243015"/>
            <a:r>
              <a:rPr lang="en-US" sz="1198" kern="0">
                <a:solidFill>
                  <a:prstClr val="white">
                    <a:alpha val="99000"/>
                  </a:prstClr>
                </a:solidFill>
              </a:rPr>
              <a:t>RSR Connector</a:t>
            </a:r>
          </a:p>
        </p:txBody>
      </p:sp>
      <p:sp>
        <p:nvSpPr>
          <p:cNvPr id="51" name="Rectangle 50"/>
          <p:cNvSpPr/>
          <p:nvPr/>
        </p:nvSpPr>
        <p:spPr>
          <a:xfrm>
            <a:off x="8502333" y="4163712"/>
            <a:ext cx="378366" cy="173552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1243015"/>
            <a:r>
              <a:rPr lang="en-US" sz="1766" kern="0">
                <a:solidFill>
                  <a:prstClr val="white">
                    <a:alpha val="99000"/>
                  </a:prstClr>
                </a:solidFill>
              </a:rPr>
              <a:t>R+CRAN</a:t>
            </a:r>
          </a:p>
        </p:txBody>
      </p:sp>
      <p:sp>
        <p:nvSpPr>
          <p:cNvPr id="52" name="Rectangle 51"/>
          <p:cNvSpPr/>
          <p:nvPr/>
        </p:nvSpPr>
        <p:spPr>
          <a:xfrm rot="5400000">
            <a:off x="10311180" y="4720959"/>
            <a:ext cx="390480" cy="19660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93234" tIns="0" bIns="93234" rtlCol="0" anchor="ctr"/>
          <a:lstStyle/>
          <a:p>
            <a:pPr defTabSz="932418"/>
            <a:r>
              <a:rPr lang="en-US" sz="1326" b="1" kern="0" err="1">
                <a:solidFill>
                  <a:schemeClr val="lt1">
                    <a:alpha val="99000"/>
                  </a:schemeClr>
                </a:solidFill>
              </a:rPr>
              <a:t>DistributedR</a:t>
            </a:r>
            <a:endParaRPr lang="en-US" sz="1326" b="1" kern="0">
              <a:solidFill>
                <a:schemeClr val="lt1">
                  <a:alpha val="99000"/>
                </a:schemeClr>
              </a:solidFill>
            </a:endParaRPr>
          </a:p>
        </p:txBody>
      </p:sp>
      <p:sp>
        <p:nvSpPr>
          <p:cNvPr id="53" name="Rectangle 52"/>
          <p:cNvSpPr/>
          <p:nvPr/>
        </p:nvSpPr>
        <p:spPr>
          <a:xfrm rot="5400000">
            <a:off x="10311180" y="4249151"/>
            <a:ext cx="390480" cy="19660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93234" tIns="0" bIns="93234" rtlCol="0" anchor="ctr"/>
          <a:lstStyle/>
          <a:p>
            <a:pPr defTabSz="932418"/>
            <a:r>
              <a:rPr lang="en-US" sz="1326" b="1" kern="0" err="1">
                <a:solidFill>
                  <a:schemeClr val="lt1">
                    <a:alpha val="99000"/>
                  </a:schemeClr>
                </a:solidFill>
              </a:rPr>
              <a:t>ScaleR</a:t>
            </a:r>
            <a:endParaRPr lang="en-US" sz="1326" b="1" kern="0">
              <a:solidFill>
                <a:schemeClr val="lt1">
                  <a:alpha val="99000"/>
                </a:schemeClr>
              </a:solidFill>
            </a:endParaRPr>
          </a:p>
        </p:txBody>
      </p:sp>
      <p:sp>
        <p:nvSpPr>
          <p:cNvPr id="54" name="Rectangle 53"/>
          <p:cNvSpPr/>
          <p:nvPr/>
        </p:nvSpPr>
        <p:spPr>
          <a:xfrm rot="5400000">
            <a:off x="10311180" y="3777338"/>
            <a:ext cx="390480" cy="19660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93234" tIns="0" bIns="93234" rtlCol="0" anchor="ctr"/>
          <a:lstStyle/>
          <a:p>
            <a:pPr defTabSz="932418"/>
            <a:r>
              <a:rPr lang="en-US" sz="1326" b="1" kern="0" err="1">
                <a:solidFill>
                  <a:schemeClr val="lt1">
                    <a:alpha val="99000"/>
                  </a:schemeClr>
                </a:solidFill>
              </a:rPr>
              <a:t>ConnectR</a:t>
            </a:r>
            <a:endParaRPr lang="en-US" sz="1326" b="1" kern="0">
              <a:solidFill>
                <a:schemeClr val="lt1">
                  <a:alpha val="99000"/>
                </a:schemeClr>
              </a:solidFill>
            </a:endParaRPr>
          </a:p>
        </p:txBody>
      </p:sp>
      <p:sp>
        <p:nvSpPr>
          <p:cNvPr id="55" name="Rectangle 54"/>
          <p:cNvSpPr/>
          <p:nvPr/>
        </p:nvSpPr>
        <p:spPr bwMode="auto">
          <a:xfrm>
            <a:off x="8502334" y="4163711"/>
            <a:ext cx="531295" cy="48441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56" name="Rectangle 55"/>
          <p:cNvSpPr/>
          <p:nvPr/>
        </p:nvSpPr>
        <p:spPr bwMode="auto">
          <a:xfrm>
            <a:off x="8990654" y="5363032"/>
            <a:ext cx="531295" cy="48441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57" name="Title 2"/>
          <p:cNvSpPr txBox="1">
            <a:spLocks/>
          </p:cNvSpPr>
          <p:nvPr/>
        </p:nvSpPr>
        <p:spPr>
          <a:xfrm>
            <a:off x="8412352" y="3725269"/>
            <a:ext cx="1016198" cy="356306"/>
          </a:xfrm>
          <a:prstGeom prst="rect">
            <a:avLst/>
          </a:prstGeom>
        </p:spPr>
        <p:txBody>
          <a:bodyPr vert="horz" wrap="square" lIns="146262" tIns="91414" rIns="146262" bIns="91414"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121"/>
            <a:r>
              <a:rPr lang="en-GB" sz="1800" b="1">
                <a:solidFill>
                  <a:schemeClr val="tx2"/>
                </a:solidFill>
              </a:rPr>
              <a:t>R Open</a:t>
            </a:r>
          </a:p>
        </p:txBody>
      </p:sp>
      <p:sp>
        <p:nvSpPr>
          <p:cNvPr id="58" name="Title 2"/>
          <p:cNvSpPr txBox="1">
            <a:spLocks/>
          </p:cNvSpPr>
          <p:nvPr/>
        </p:nvSpPr>
        <p:spPr>
          <a:xfrm>
            <a:off x="9923635" y="3730244"/>
            <a:ext cx="988390" cy="359943"/>
          </a:xfrm>
          <a:prstGeom prst="rect">
            <a:avLst/>
          </a:prstGeom>
        </p:spPr>
        <p:txBody>
          <a:bodyPr vert="horz" wrap="square" lIns="146262" tIns="91414" rIns="146262" bIns="91414"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121"/>
            <a:r>
              <a:rPr lang="en-GB" sz="1598" b="1">
                <a:solidFill>
                  <a:schemeClr val="tx2"/>
                </a:solidFill>
              </a:rPr>
              <a:t>R Server</a:t>
            </a:r>
          </a:p>
        </p:txBody>
      </p:sp>
      <p:sp>
        <p:nvSpPr>
          <p:cNvPr id="59" name="Rectangle 58"/>
          <p:cNvSpPr/>
          <p:nvPr/>
        </p:nvSpPr>
        <p:spPr>
          <a:xfrm rot="5400000">
            <a:off x="10311180" y="3320204"/>
            <a:ext cx="390480" cy="19660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93234" tIns="0" bIns="93234" rtlCol="0" anchor="ctr"/>
          <a:lstStyle/>
          <a:p>
            <a:pPr defTabSz="932418"/>
            <a:r>
              <a:rPr lang="en-US" sz="1326" b="1" kern="0" err="1">
                <a:solidFill>
                  <a:schemeClr val="lt1">
                    <a:alpha val="99000"/>
                  </a:schemeClr>
                </a:solidFill>
              </a:rPr>
              <a:t>DeployR</a:t>
            </a:r>
            <a:endParaRPr lang="en-US" sz="1326" b="1" kern="0">
              <a:solidFill>
                <a:schemeClr val="lt1">
                  <a:alpha val="99000"/>
                </a:schemeClr>
              </a:solidFill>
            </a:endParaRPr>
          </a:p>
        </p:txBody>
      </p:sp>
    </p:spTree>
    <p:extLst>
      <p:ext uri="{BB962C8B-B14F-4D97-AF65-F5344CB8AC3E}">
        <p14:creationId xmlns:p14="http://schemas.microsoft.com/office/powerpoint/2010/main" val="2113235128"/>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63164" y="281347"/>
            <a:ext cx="5485621" cy="1571479"/>
          </a:xfrm>
        </p:spPr>
        <p:txBody>
          <a:bodyPr/>
          <a:lstStyle/>
          <a:p>
            <a:r>
              <a:rPr lang="en-US" sz="4896" b="1"/>
              <a:t>Learnings: RF Model Optimization</a:t>
            </a:r>
            <a:endParaRPr lang="en-US"/>
          </a:p>
        </p:txBody>
      </p:sp>
      <p:sp>
        <p:nvSpPr>
          <p:cNvPr id="2" name="Text Placeholder 1"/>
          <p:cNvSpPr>
            <a:spLocks noGrp="1"/>
          </p:cNvSpPr>
          <p:nvPr>
            <p:ph type="body" sz="quarter" idx="4294967295"/>
          </p:nvPr>
        </p:nvSpPr>
        <p:spPr>
          <a:xfrm>
            <a:off x="69035" y="1754735"/>
            <a:ext cx="6073878" cy="3876702"/>
          </a:xfrm>
        </p:spPr>
        <p:txBody>
          <a:bodyPr/>
          <a:lstStyle/>
          <a:p>
            <a:r>
              <a:rPr lang="en-US" sz="2448"/>
              <a:t>Train RF model using </a:t>
            </a:r>
            <a:r>
              <a:rPr lang="en-US" sz="2448" err="1"/>
              <a:t>rxDForest</a:t>
            </a:r>
            <a:r>
              <a:rPr lang="en-US" sz="2448"/>
              <a:t> function:</a:t>
            </a:r>
          </a:p>
          <a:p>
            <a:r>
              <a:rPr lang="en-US" sz="2448" err="1"/>
              <a:t>scheduleOnce</a:t>
            </a:r>
            <a:r>
              <a:rPr lang="en-US" sz="2448"/>
              <a:t> = TRUE when data size is small to moderate (less than 10M records)</a:t>
            </a:r>
          </a:p>
          <a:p>
            <a:r>
              <a:rPr lang="en-US" sz="2448"/>
              <a:t>Use </a:t>
            </a:r>
            <a:r>
              <a:rPr lang="en-US" sz="2448" err="1"/>
              <a:t>ntree</a:t>
            </a:r>
            <a:r>
              <a:rPr lang="en-US" sz="2448"/>
              <a:t> and </a:t>
            </a:r>
            <a:r>
              <a:rPr lang="en-US" sz="2448" err="1"/>
              <a:t>timesToRun</a:t>
            </a:r>
            <a:r>
              <a:rPr lang="en-US" sz="2448"/>
              <a:t> to control total number of trees (if </a:t>
            </a:r>
            <a:r>
              <a:rPr lang="en-US" sz="2448" err="1"/>
              <a:t>scheduleOnce</a:t>
            </a:r>
            <a:r>
              <a:rPr lang="en-US" sz="2448"/>
              <a:t> = FALSE, </a:t>
            </a:r>
            <a:r>
              <a:rPr lang="en-US" sz="2448" err="1"/>
              <a:t>timesToRun</a:t>
            </a:r>
            <a:r>
              <a:rPr lang="en-US" sz="2448"/>
              <a:t> is an unused argument)</a:t>
            </a:r>
          </a:p>
          <a:p>
            <a:r>
              <a:rPr lang="en-US" sz="2448" err="1"/>
              <a:t>comupteOobError</a:t>
            </a:r>
            <a:r>
              <a:rPr lang="en-US" sz="2448"/>
              <a:t> = -1 to avoid calculating OOB errors</a:t>
            </a:r>
          </a:p>
          <a:p>
            <a:r>
              <a:rPr lang="en-US" sz="2448" err="1"/>
              <a:t>xVal</a:t>
            </a:r>
            <a:r>
              <a:rPr lang="en-US" sz="2448"/>
              <a:t> = 0 to avoid cross validation</a:t>
            </a:r>
          </a:p>
        </p:txBody>
      </p:sp>
      <p:pic>
        <p:nvPicPr>
          <p:cNvPr id="17" name="Picture 16"/>
          <p:cNvPicPr>
            <a:picLocks noChangeAspect="1"/>
          </p:cNvPicPr>
          <p:nvPr/>
        </p:nvPicPr>
        <p:blipFill>
          <a:blip r:embed="rId2"/>
          <a:stretch>
            <a:fillRect/>
          </a:stretch>
        </p:blipFill>
        <p:spPr>
          <a:xfrm>
            <a:off x="6142913" y="229113"/>
            <a:ext cx="6036764" cy="6266290"/>
          </a:xfrm>
          <a:prstGeom prst="rect">
            <a:avLst/>
          </a:prstGeom>
        </p:spPr>
      </p:pic>
    </p:spTree>
    <p:extLst>
      <p:ext uri="{BB962C8B-B14F-4D97-AF65-F5344CB8AC3E}">
        <p14:creationId xmlns:p14="http://schemas.microsoft.com/office/powerpoint/2010/main" val="3976205258"/>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27657" y="565900"/>
            <a:ext cx="5485621" cy="1571479"/>
          </a:xfrm>
        </p:spPr>
        <p:txBody>
          <a:bodyPr/>
          <a:lstStyle/>
          <a:p>
            <a:r>
              <a:rPr lang="en-US" sz="4896" b="1"/>
              <a:t>Learnings: GBT Model Optimization</a:t>
            </a:r>
            <a:endParaRPr lang="en-US"/>
          </a:p>
        </p:txBody>
      </p:sp>
      <p:sp>
        <p:nvSpPr>
          <p:cNvPr id="2" name="Text Placeholder 1"/>
          <p:cNvSpPr>
            <a:spLocks noGrp="1"/>
          </p:cNvSpPr>
          <p:nvPr>
            <p:ph type="body" sz="quarter" idx="4294967295"/>
          </p:nvPr>
        </p:nvSpPr>
        <p:spPr>
          <a:xfrm>
            <a:off x="96532" y="1882270"/>
            <a:ext cx="6218943" cy="2071110"/>
          </a:xfrm>
        </p:spPr>
        <p:txBody>
          <a:bodyPr/>
          <a:lstStyle/>
          <a:p>
            <a:r>
              <a:rPr lang="en-US" sz="2448"/>
              <a:t>Train GBT model using </a:t>
            </a:r>
            <a:r>
              <a:rPr lang="en-US" sz="2448" err="1"/>
              <a:t>rxBTrees</a:t>
            </a:r>
            <a:r>
              <a:rPr lang="en-US" sz="2448"/>
              <a:t> function</a:t>
            </a:r>
          </a:p>
          <a:p>
            <a:r>
              <a:rPr lang="en-US" sz="2448"/>
              <a:t>“</a:t>
            </a:r>
            <a:r>
              <a:rPr lang="en-US" sz="2448" err="1"/>
              <a:t>timesToRun</a:t>
            </a:r>
            <a:r>
              <a:rPr lang="en-US" sz="2448"/>
              <a:t>” argument not working for </a:t>
            </a:r>
            <a:r>
              <a:rPr lang="en-US" sz="2448" err="1"/>
              <a:t>rxBTrees</a:t>
            </a:r>
            <a:endParaRPr lang="en-US" sz="3672"/>
          </a:p>
          <a:p>
            <a:r>
              <a:rPr lang="en-US" sz="2448"/>
              <a:t>Loss function set to “Bernoulli” which is faster than “Multinomial”</a:t>
            </a:r>
            <a:endParaRPr lang="en-US" sz="3672"/>
          </a:p>
        </p:txBody>
      </p:sp>
      <p:pic>
        <p:nvPicPr>
          <p:cNvPr id="5" name="Picture 4"/>
          <p:cNvPicPr>
            <a:picLocks noChangeAspect="1"/>
          </p:cNvPicPr>
          <p:nvPr/>
        </p:nvPicPr>
        <p:blipFill>
          <a:blip r:embed="rId2"/>
          <a:stretch>
            <a:fillRect/>
          </a:stretch>
        </p:blipFill>
        <p:spPr>
          <a:xfrm>
            <a:off x="6042875" y="345211"/>
            <a:ext cx="6257210" cy="6374315"/>
          </a:xfrm>
          <a:prstGeom prst="rect">
            <a:avLst/>
          </a:prstGeom>
        </p:spPr>
      </p:pic>
    </p:spTree>
    <p:extLst>
      <p:ext uri="{BB962C8B-B14F-4D97-AF65-F5344CB8AC3E}">
        <p14:creationId xmlns:p14="http://schemas.microsoft.com/office/powerpoint/2010/main" val="4048407869"/>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5481" y="1212850"/>
            <a:ext cx="11885514" cy="4491896"/>
          </a:xfrm>
        </p:spPr>
        <p:txBody>
          <a:bodyPr/>
          <a:lstStyle/>
          <a:p>
            <a:r>
              <a:rPr lang="en-US" sz="3672" err="1"/>
              <a:t>SparkR</a:t>
            </a:r>
            <a:r>
              <a:rPr lang="en-US" sz="3672"/>
              <a:t> works with </a:t>
            </a:r>
            <a:r>
              <a:rPr lang="en-US" sz="3672" err="1"/>
              <a:t>DataFrame</a:t>
            </a:r>
            <a:r>
              <a:rPr lang="en-US" sz="3672"/>
              <a:t> which is RDD</a:t>
            </a:r>
          </a:p>
          <a:p>
            <a:r>
              <a:rPr lang="en-US" sz="3672"/>
              <a:t>Use </a:t>
            </a:r>
            <a:r>
              <a:rPr lang="en-US" sz="3672" err="1"/>
              <a:t>sparkR.stop</a:t>
            </a:r>
            <a:r>
              <a:rPr lang="en-US" sz="3672"/>
              <a:t>() to stop </a:t>
            </a:r>
            <a:r>
              <a:rPr lang="en-US" sz="3672" err="1"/>
              <a:t>sparkR</a:t>
            </a:r>
            <a:r>
              <a:rPr lang="en-US" sz="3672"/>
              <a:t> session when finish</a:t>
            </a:r>
          </a:p>
          <a:p>
            <a:r>
              <a:rPr lang="en-US" sz="3672"/>
              <a:t>Function name conflicts. Solutions:</a:t>
            </a:r>
          </a:p>
          <a:p>
            <a:pPr lvl="1"/>
            <a:r>
              <a:rPr lang="en-US" sz="2448"/>
              <a:t>Add package name before the function</a:t>
            </a:r>
          </a:p>
          <a:p>
            <a:pPr lvl="1"/>
            <a:r>
              <a:rPr lang="en-US" sz="2448"/>
              <a:t>DO NOT detach </a:t>
            </a:r>
            <a:r>
              <a:rPr lang="en-US" sz="2448" err="1"/>
              <a:t>SparkR</a:t>
            </a:r>
            <a:r>
              <a:rPr lang="en-US" sz="2448"/>
              <a:t> package</a:t>
            </a:r>
          </a:p>
          <a:p>
            <a:r>
              <a:rPr lang="en-US" sz="3672"/>
              <a:t>When use “</a:t>
            </a:r>
            <a:r>
              <a:rPr lang="en-US" sz="3672" err="1"/>
              <a:t>write.df</a:t>
            </a:r>
            <a:r>
              <a:rPr lang="en-US" sz="3672"/>
              <a:t>” function to export </a:t>
            </a:r>
            <a:r>
              <a:rPr lang="en-US" sz="3672" err="1"/>
              <a:t>DataFrame</a:t>
            </a:r>
            <a:r>
              <a:rPr lang="en-US" sz="3672"/>
              <a:t> to .csv file on HDFS, specify the file as a directory instead of a .csv file</a:t>
            </a:r>
          </a:p>
        </p:txBody>
      </p:sp>
      <p:sp>
        <p:nvSpPr>
          <p:cNvPr id="3" name="Title 2"/>
          <p:cNvSpPr>
            <a:spLocks noGrp="1"/>
          </p:cNvSpPr>
          <p:nvPr>
            <p:ph type="title"/>
          </p:nvPr>
        </p:nvSpPr>
        <p:spPr/>
        <p:txBody>
          <a:bodyPr/>
          <a:lstStyle/>
          <a:p>
            <a:r>
              <a:rPr lang="en-US" sz="4488" b="1"/>
              <a:t>Learnings: </a:t>
            </a:r>
            <a:r>
              <a:rPr lang="en-US" sz="4488" b="1" err="1"/>
              <a:t>SparkR</a:t>
            </a:r>
            <a:r>
              <a:rPr lang="en-US" sz="4488" b="1"/>
              <a:t> package</a:t>
            </a:r>
            <a:endParaRPr lang="en-US"/>
          </a:p>
        </p:txBody>
      </p:sp>
    </p:spTree>
    <p:extLst>
      <p:ext uri="{BB962C8B-B14F-4D97-AF65-F5344CB8AC3E}">
        <p14:creationId xmlns:p14="http://schemas.microsoft.com/office/powerpoint/2010/main" val="327077879"/>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5481" y="1212850"/>
            <a:ext cx="11885514" cy="4448975"/>
          </a:xfrm>
        </p:spPr>
        <p:txBody>
          <a:bodyPr/>
          <a:lstStyle/>
          <a:p>
            <a:r>
              <a:rPr lang="en-US" sz="3264" dirty="0"/>
              <a:t>Pros:</a:t>
            </a:r>
          </a:p>
          <a:p>
            <a:pPr lvl="1"/>
            <a:r>
              <a:rPr lang="en-US" dirty="0"/>
              <a:t>MRS is powerful and scalable to big data analysis by leveraging the diversity of open source R packages, routines in </a:t>
            </a:r>
            <a:r>
              <a:rPr lang="en-US" dirty="0" err="1"/>
              <a:t>ScaleR</a:t>
            </a:r>
            <a:r>
              <a:rPr lang="en-US" dirty="0"/>
              <a:t> and spark.</a:t>
            </a:r>
          </a:p>
          <a:p>
            <a:pPr lvl="1"/>
            <a:r>
              <a:rPr lang="en-US" dirty="0"/>
              <a:t>Azure blob storage provides the convenience to manage data on HDFS from your local machine</a:t>
            </a:r>
            <a:r>
              <a:rPr lang="en-US" sz="1836" dirty="0"/>
              <a:t> </a:t>
            </a:r>
          </a:p>
          <a:p>
            <a:r>
              <a:rPr lang="en-US" sz="3264" dirty="0"/>
              <a:t>Cons:</a:t>
            </a:r>
          </a:p>
          <a:p>
            <a:pPr lvl="1"/>
            <a:r>
              <a:rPr lang="en-US" dirty="0"/>
              <a:t>Some “</a:t>
            </a:r>
            <a:r>
              <a:rPr lang="en-US" dirty="0" err="1"/>
              <a:t>rx</a:t>
            </a:r>
            <a:r>
              <a:rPr lang="en-US" dirty="0"/>
              <a:t>” functions are not supported under spark compute context</a:t>
            </a:r>
          </a:p>
          <a:p>
            <a:pPr lvl="1"/>
            <a:r>
              <a:rPr lang="en-US" dirty="0"/>
              <a:t>Can’t work properly along with </a:t>
            </a:r>
            <a:r>
              <a:rPr lang="en-US" dirty="0" err="1"/>
              <a:t>SparkR</a:t>
            </a:r>
            <a:r>
              <a:rPr lang="en-US" dirty="0"/>
              <a:t> package</a:t>
            </a:r>
          </a:p>
          <a:p>
            <a:pPr lvl="1"/>
            <a:r>
              <a:rPr lang="en-US" dirty="0" err="1"/>
              <a:t>rxDataStep</a:t>
            </a:r>
            <a:r>
              <a:rPr lang="en-US" dirty="0"/>
              <a:t> function is tricky to use</a:t>
            </a:r>
          </a:p>
          <a:p>
            <a:pPr lvl="1"/>
            <a:endParaRPr lang="en-US" sz="1664" dirty="0"/>
          </a:p>
          <a:p>
            <a:pPr lvl="1"/>
            <a:endParaRPr lang="en-US" sz="1664" dirty="0"/>
          </a:p>
        </p:txBody>
      </p:sp>
      <p:sp>
        <p:nvSpPr>
          <p:cNvPr id="3" name="Title 2"/>
          <p:cNvSpPr>
            <a:spLocks noGrp="1"/>
          </p:cNvSpPr>
          <p:nvPr>
            <p:ph type="title"/>
          </p:nvPr>
        </p:nvSpPr>
        <p:spPr/>
        <p:txBody>
          <a:bodyPr/>
          <a:lstStyle/>
          <a:p>
            <a:r>
              <a:rPr lang="en-US"/>
              <a:t>Summary</a:t>
            </a:r>
          </a:p>
        </p:txBody>
      </p:sp>
    </p:spTree>
    <p:extLst>
      <p:ext uri="{BB962C8B-B14F-4D97-AF65-F5344CB8AC3E}">
        <p14:creationId xmlns:p14="http://schemas.microsoft.com/office/powerpoint/2010/main" val="1613835930"/>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96" b="1">
                <a:solidFill>
                  <a:schemeClr val="accent4">
                    <a:lumMod val="10000"/>
                    <a:lumOff val="90000"/>
                  </a:schemeClr>
                </a:solidFill>
              </a:rPr>
              <a:t>Appendix</a:t>
            </a:r>
            <a:endParaRPr lang="en-US">
              <a:solidFill>
                <a:schemeClr val="accent4">
                  <a:lumMod val="10000"/>
                  <a:lumOff val="90000"/>
                </a:schemeClr>
              </a:solidFill>
            </a:endParaRPr>
          </a:p>
        </p:txBody>
      </p:sp>
      <p:graphicFrame>
        <p:nvGraphicFramePr>
          <p:cNvPr id="10" name="Object 9"/>
          <p:cNvGraphicFramePr>
            <a:graphicFrameLocks noChangeAspect="1"/>
          </p:cNvGraphicFramePr>
          <p:nvPr>
            <p:extLst/>
          </p:nvPr>
        </p:nvGraphicFramePr>
        <p:xfrm>
          <a:off x="439659" y="1304997"/>
          <a:ext cx="12118986" cy="5139033"/>
        </p:xfrm>
        <a:graphic>
          <a:graphicData uri="http://schemas.openxmlformats.org/presentationml/2006/ole">
            <mc:AlternateContent xmlns:mc="http://schemas.openxmlformats.org/markup-compatibility/2006">
              <mc:Choice xmlns:v="urn:schemas-microsoft-com:vml" Requires="v">
                <p:oleObj spid="_x0000_s107525" name="Worksheet" r:id="rId3" imgW="12120421" imgH="5257800" progId="Excel.Sheet.12">
                  <p:embed/>
                </p:oleObj>
              </mc:Choice>
              <mc:Fallback>
                <p:oleObj name="Worksheet" r:id="rId3" imgW="12120421" imgH="5257800" progId="Excel.Sheet.12">
                  <p:embed/>
                  <p:pic>
                    <p:nvPicPr>
                      <p:cNvPr id="10" name="Object 9"/>
                      <p:cNvPicPr/>
                      <p:nvPr/>
                    </p:nvPicPr>
                    <p:blipFill>
                      <a:blip r:embed="rId4"/>
                      <a:stretch>
                        <a:fillRect/>
                      </a:stretch>
                    </p:blipFill>
                    <p:spPr>
                      <a:xfrm>
                        <a:off x="439659" y="1304997"/>
                        <a:ext cx="12118986" cy="5139033"/>
                      </a:xfrm>
                      <a:prstGeom prst="rect">
                        <a:avLst/>
                      </a:prstGeom>
                    </p:spPr>
                  </p:pic>
                </p:oleObj>
              </mc:Fallback>
            </mc:AlternateContent>
          </a:graphicData>
        </a:graphic>
      </p:graphicFrame>
    </p:spTree>
    <p:extLst>
      <p:ext uri="{BB962C8B-B14F-4D97-AF65-F5344CB8AC3E}">
        <p14:creationId xmlns:p14="http://schemas.microsoft.com/office/powerpoint/2010/main" val="128976997"/>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accent6">
            <a:lumMod val="50000"/>
            <a:lumOff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0058400" cy="1181862"/>
          </a:xfrm>
        </p:spPr>
        <p:txBody>
          <a:bodyPr/>
          <a:lstStyle/>
          <a:p>
            <a:r>
              <a:rPr lang="en-US"/>
              <a:t>Hands-on Session</a:t>
            </a:r>
            <a:endParaRPr lang="en-US" sz="7200"/>
          </a:p>
        </p:txBody>
      </p:sp>
    </p:spTree>
    <p:extLst>
      <p:ext uri="{BB962C8B-B14F-4D97-AF65-F5344CB8AC3E}">
        <p14:creationId xmlns:p14="http://schemas.microsoft.com/office/powerpoint/2010/main" val="2827615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5481" y="1212850"/>
            <a:ext cx="11885514" cy="6439199"/>
          </a:xfrm>
        </p:spPr>
        <p:txBody>
          <a:bodyPr vert="horz" wrap="square" lIns="146304" tIns="91440" rIns="146304" bIns="91440" rtlCol="0" anchor="t">
            <a:spAutoFit/>
          </a:bodyPr>
          <a:lstStyle/>
          <a:p>
            <a:pPr lvl="1"/>
            <a:r>
              <a:rPr lang="EN-US" sz="2800"/>
              <a:t>4 DSVMs were deployed and set up. </a:t>
            </a:r>
          </a:p>
          <a:p>
            <a:pPr marL="342900" lvl="1" indent="0">
              <a:buNone/>
            </a:pPr>
            <a:endParaRPr lang="en-US" sz="2800">
              <a:solidFill>
                <a:schemeClr val="tx1"/>
              </a:solidFill>
            </a:endParaRPr>
          </a:p>
          <a:p>
            <a:pPr lvl="1"/>
            <a:r>
              <a:rPr lang="EN-US" sz="2800">
                <a:solidFill>
                  <a:schemeClr val="tx1"/>
                </a:solidFill>
              </a:rPr>
              <a:t>Users should be divided into 4 groups. </a:t>
            </a:r>
            <a:r>
              <a:rPr lang="EN-US" sz="2800" b="1">
                <a:solidFill>
                  <a:schemeClr val="tx1"/>
                </a:solidFill>
              </a:rPr>
              <a:t>In your web browser: </a:t>
            </a:r>
            <a:endParaRPr lang="en-US" sz="2800">
              <a:solidFill>
                <a:schemeClr val="tx1"/>
              </a:solidFill>
            </a:endParaRPr>
          </a:p>
          <a:p>
            <a:pPr marL="342900" lvl="1" indent="0">
              <a:buNone/>
            </a:pPr>
            <a:r>
              <a:rPr lang="EN-US" sz="2800">
                <a:solidFill>
                  <a:schemeClr val="tx1"/>
                </a:solidFill>
              </a:rPr>
              <a:t>- </a:t>
            </a:r>
            <a:r>
              <a:rPr lang="EN-US" sz="2800" b="1">
                <a:solidFill>
                  <a:schemeClr val="tx1"/>
                </a:solidFill>
              </a:rPr>
              <a:t>DSVM 1:</a:t>
            </a:r>
            <a:r>
              <a:rPr lang="EN-US" sz="2800">
                <a:solidFill>
                  <a:schemeClr val="tx1"/>
                </a:solidFill>
              </a:rPr>
              <a:t> https://104.42.126.48:9999</a:t>
            </a:r>
          </a:p>
          <a:p>
            <a:pPr marL="342900" lvl="1" indent="0">
              <a:buNone/>
            </a:pPr>
            <a:r>
              <a:rPr lang="EN-US" sz="2800">
                <a:solidFill>
                  <a:schemeClr val="tx1"/>
                </a:solidFill>
              </a:rPr>
              <a:t>- </a:t>
            </a:r>
            <a:r>
              <a:rPr lang="EN-US" sz="2800" b="1">
                <a:solidFill>
                  <a:schemeClr val="tx1"/>
                </a:solidFill>
              </a:rPr>
              <a:t>DSVM 2:</a:t>
            </a:r>
            <a:r>
              <a:rPr lang="EN-US" sz="2800">
                <a:solidFill>
                  <a:schemeClr val="tx1"/>
                </a:solidFill>
              </a:rPr>
              <a:t> https://40.83.180.132:9999</a:t>
            </a:r>
          </a:p>
          <a:p>
            <a:pPr marL="342900" lvl="1" indent="0">
              <a:buNone/>
            </a:pPr>
            <a:r>
              <a:rPr lang="EN-US" sz="2800">
                <a:solidFill>
                  <a:schemeClr val="tx1"/>
                </a:solidFill>
              </a:rPr>
              <a:t>- </a:t>
            </a:r>
            <a:r>
              <a:rPr lang="EN-US" sz="2800" b="1">
                <a:solidFill>
                  <a:schemeClr val="tx1"/>
                </a:solidFill>
              </a:rPr>
              <a:t>DSVM 3:</a:t>
            </a:r>
            <a:r>
              <a:rPr lang="EN-US" sz="2800">
                <a:solidFill>
                  <a:schemeClr val="tx1"/>
                </a:solidFill>
              </a:rPr>
              <a:t> https://137.117.9.5:9999</a:t>
            </a:r>
          </a:p>
          <a:p>
            <a:pPr marL="342900" lvl="1" indent="0">
              <a:buNone/>
            </a:pPr>
            <a:r>
              <a:rPr lang="EN-US" sz="2800">
                <a:solidFill>
                  <a:schemeClr val="tx1"/>
                </a:solidFill>
              </a:rPr>
              <a:t>- </a:t>
            </a:r>
            <a:r>
              <a:rPr lang="EN-US" sz="2800" b="1">
                <a:solidFill>
                  <a:schemeClr val="tx1"/>
                </a:solidFill>
              </a:rPr>
              <a:t>DSVM 4:</a:t>
            </a:r>
            <a:r>
              <a:rPr lang="EN-US" sz="2800">
                <a:solidFill>
                  <a:schemeClr val="tx1"/>
                </a:solidFill>
              </a:rPr>
              <a:t> https://23.99.11.130:9999</a:t>
            </a:r>
          </a:p>
          <a:p>
            <a:pPr marL="342900" lvl="1" indent="0">
              <a:buNone/>
            </a:pPr>
            <a:endParaRPr lang="en-US" sz="1664">
              <a:solidFill>
                <a:schemeClr val="tx1"/>
              </a:solidFill>
            </a:endParaRPr>
          </a:p>
          <a:p>
            <a:pPr marL="342900" lvl="1" indent="0">
              <a:buNone/>
            </a:pPr>
            <a:r>
              <a:rPr lang="EN-US" sz="2800">
                <a:solidFill>
                  <a:schemeClr val="tx1"/>
                </a:solidFill>
              </a:rPr>
              <a:t>Password is: </a:t>
            </a:r>
            <a:r>
              <a:rPr lang="EN-US" sz="2800" b="1">
                <a:solidFill>
                  <a:schemeClr val="tx1"/>
                </a:solidFill>
              </a:rPr>
              <a:t>D@tascience2016</a:t>
            </a:r>
          </a:p>
          <a:p>
            <a:pPr marL="342900" lvl="1" indent="0">
              <a:buNone/>
            </a:pPr>
            <a:endParaRPr lang="en-US" sz="2800" b="1">
              <a:solidFill>
                <a:schemeClr val="tx1"/>
              </a:solidFill>
            </a:endParaRPr>
          </a:p>
          <a:p>
            <a:pPr lvl="1"/>
            <a:r>
              <a:rPr lang="EN-US" sz="2800">
                <a:solidFill>
                  <a:schemeClr val="tx1"/>
                </a:solidFill>
              </a:rPr>
              <a:t>Run"</a:t>
            </a:r>
            <a:r>
              <a:rPr lang="EN-US" sz="2800" b="1">
                <a:solidFill>
                  <a:schemeClr val="tx1"/>
                </a:solidFill>
              </a:rPr>
              <a:t>Create User Directory.ipynb" in </a:t>
            </a:r>
            <a:r>
              <a:rPr lang="EN-US" sz="2800">
                <a:solidFill>
                  <a:schemeClr val="tx1"/>
                </a:solidFill>
              </a:rPr>
              <a:t>notebooks/</a:t>
            </a:r>
            <a:r>
              <a:rPr lang="EN-US" sz="2800" err="1">
                <a:solidFill>
                  <a:schemeClr val="tx1"/>
                </a:solidFill>
              </a:rPr>
              <a:t>MLADS_Tutorial_SQLR</a:t>
            </a:r>
            <a:r>
              <a:rPr lang="EN-US" sz="2800">
                <a:solidFill>
                  <a:schemeClr val="tx1"/>
                </a:solidFill>
              </a:rPr>
              <a:t> </a:t>
            </a:r>
            <a:endParaRPr lang="en-US" sz="2800">
              <a:solidFill>
                <a:schemeClr val="tx1"/>
              </a:solidFill>
            </a:endParaRPr>
          </a:p>
          <a:p>
            <a:pPr lvl="1"/>
            <a:r>
              <a:rPr lang="EN-US" sz="2800">
                <a:solidFill>
                  <a:schemeClr val="tx1"/>
                </a:solidFill>
              </a:rPr>
              <a:t>Navigate to the folder with your alias name and run SQL or R notebook.</a:t>
            </a:r>
            <a:endParaRPr lang="en-US" sz="2800">
              <a:solidFill>
                <a:schemeClr val="tx1"/>
              </a:solidFill>
            </a:endParaRPr>
          </a:p>
          <a:p>
            <a:pPr marL="342900" lvl="1" indent="0">
              <a:buNone/>
            </a:pPr>
            <a:endParaRPr lang="en-US" sz="1664">
              <a:solidFill>
                <a:schemeClr val="tx1"/>
              </a:solidFill>
            </a:endParaRPr>
          </a:p>
          <a:p>
            <a:pPr marL="342900" lvl="1" indent="0">
              <a:buNone/>
            </a:pPr>
            <a:endParaRPr lang="en-US" sz="1664">
              <a:solidFill>
                <a:schemeClr val="tx1"/>
              </a:solidFill>
            </a:endParaRPr>
          </a:p>
          <a:p>
            <a:pPr lvl="1"/>
            <a:endParaRPr lang="en-US" sz="1664">
              <a:solidFill>
                <a:schemeClr val="tx1"/>
              </a:solidFill>
            </a:endParaRPr>
          </a:p>
        </p:txBody>
      </p:sp>
      <p:sp>
        <p:nvSpPr>
          <p:cNvPr id="3" name="Title 2"/>
          <p:cNvSpPr>
            <a:spLocks noGrp="1"/>
          </p:cNvSpPr>
          <p:nvPr>
            <p:ph type="title"/>
          </p:nvPr>
        </p:nvSpPr>
        <p:spPr/>
        <p:txBody>
          <a:bodyPr/>
          <a:lstStyle/>
          <a:p>
            <a:r>
              <a:rPr lang="EN-US"/>
              <a:t>Instructions for SQL/MRS Hands-On</a:t>
            </a:r>
            <a:endParaRPr lang="en-US"/>
          </a:p>
        </p:txBody>
      </p:sp>
    </p:spTree>
    <p:extLst>
      <p:ext uri="{BB962C8B-B14F-4D97-AF65-F5344CB8AC3E}">
        <p14:creationId xmlns:p14="http://schemas.microsoft.com/office/powerpoint/2010/main" val="234090573"/>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837" y="830262"/>
            <a:ext cx="10058400" cy="5170646"/>
          </a:xfrm>
        </p:spPr>
        <p:txBody>
          <a:bodyPr/>
          <a:lstStyle/>
          <a:p>
            <a:r>
              <a:rPr lang="en-US"/>
              <a:t>Contact Us</a:t>
            </a:r>
            <a:br>
              <a:rPr lang="en-US"/>
            </a:br>
            <a:br>
              <a:rPr lang="en-US"/>
            </a:br>
            <a:r>
              <a:rPr lang="en-US" sz="3600">
                <a:hlinkClick r:id="rId3"/>
              </a:rPr>
              <a:t>xixue@Microsoft.com</a:t>
            </a:r>
            <a:br>
              <a:rPr lang="en-US" sz="3600"/>
            </a:br>
            <a:r>
              <a:rPr lang="en-US" sz="3600">
                <a:hlinkClick r:id="rId4"/>
              </a:rPr>
              <a:t>casarouf@microsoft.com</a:t>
            </a:r>
            <a:br>
              <a:rPr lang="en-US" sz="3600"/>
            </a:br>
            <a:r>
              <a:rPr lang="en-US" sz="3600">
                <a:hlinkClick r:id="rId5"/>
              </a:rPr>
              <a:t>yuso@Microsoft.com</a:t>
            </a:r>
            <a:br>
              <a:rPr lang="en-US" sz="3600"/>
            </a:br>
            <a:r>
              <a:rPr lang="en-US" sz="3600" err="1">
                <a:hlinkClick r:id="rId6"/>
              </a:rPr>
              <a:t>Jaren@Microsoft.ocm</a:t>
            </a:r>
            <a:r>
              <a:rPr lang="en-US" sz="3600"/>
              <a:t> </a:t>
            </a:r>
            <a:br>
              <a:rPr lang="en-US"/>
            </a:br>
            <a:endParaRPr lang="en-US" sz="7200"/>
          </a:p>
        </p:txBody>
      </p:sp>
    </p:spTree>
    <p:extLst>
      <p:ext uri="{BB962C8B-B14F-4D97-AF65-F5344CB8AC3E}">
        <p14:creationId xmlns:p14="http://schemas.microsoft.com/office/powerpoint/2010/main" val="2073251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4909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18"/>
          <p:cNvSpPr/>
          <p:nvPr/>
        </p:nvSpPr>
        <p:spPr bwMode="auto">
          <a:xfrm>
            <a:off x="2821741" y="2364220"/>
            <a:ext cx="1081515" cy="2910055"/>
          </a:xfrm>
          <a:custGeom>
            <a:avLst/>
            <a:gdLst>
              <a:gd name="connsiteX0" fmla="*/ 0 w 1081668"/>
              <a:gd name="connsiteY0" fmla="*/ 0 h 2910468"/>
              <a:gd name="connsiteX1" fmla="*/ 1081668 w 1081668"/>
              <a:gd name="connsiteY1" fmla="*/ 0 h 2910468"/>
              <a:gd name="connsiteX2" fmla="*/ 1081668 w 1081668"/>
              <a:gd name="connsiteY2" fmla="*/ 2910468 h 2910468"/>
              <a:gd name="connsiteX3" fmla="*/ 33453 w 1081668"/>
              <a:gd name="connsiteY3" fmla="*/ 2910468 h 2910468"/>
            </a:gdLst>
            <a:ahLst/>
            <a:cxnLst>
              <a:cxn ang="0">
                <a:pos x="connsiteX0" y="connsiteY0"/>
              </a:cxn>
              <a:cxn ang="0">
                <a:pos x="connsiteX1" y="connsiteY1"/>
              </a:cxn>
              <a:cxn ang="0">
                <a:pos x="connsiteX2" y="connsiteY2"/>
              </a:cxn>
              <a:cxn ang="0">
                <a:pos x="connsiteX3" y="connsiteY3"/>
              </a:cxn>
            </a:cxnLst>
            <a:rect l="l" t="t" r="r" b="b"/>
            <a:pathLst>
              <a:path w="1081668" h="2910468">
                <a:moveTo>
                  <a:pt x="0" y="0"/>
                </a:moveTo>
                <a:lnTo>
                  <a:pt x="1081668" y="0"/>
                </a:lnTo>
                <a:lnTo>
                  <a:pt x="1081668" y="2910468"/>
                </a:lnTo>
                <a:lnTo>
                  <a:pt x="33453" y="2910468"/>
                </a:lnTo>
              </a:path>
            </a:pathLst>
          </a:cu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9" name="Oval 2"/>
          <p:cNvSpPr>
            <a:spLocks noChangeAspect="1"/>
          </p:cNvSpPr>
          <p:nvPr/>
        </p:nvSpPr>
        <p:spPr bwMode="auto">
          <a:xfrm>
            <a:off x="601266" y="1805881"/>
            <a:ext cx="1097125" cy="1096839"/>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47" tIns="46623" rIns="46623" bIns="93247" numCol="1" spcCol="0" rtlCol="0" fromWordArt="0" anchor="b" anchorCtr="0" forceAA="0" compatLnSpc="1">
            <a:prstTxWarp prst="textNoShape">
              <a:avLst/>
            </a:prstTxWarp>
            <a:noAutofit/>
          </a:bodyPr>
          <a:lstStyle/>
          <a:p>
            <a:pPr algn="ctr" defTabSz="932111" fontAlgn="base">
              <a:spcBef>
                <a:spcPct val="0"/>
              </a:spcBef>
              <a:spcAft>
                <a:spcPct val="0"/>
              </a:spcAft>
              <a:defRPr/>
            </a:pPr>
            <a:endParaRPr lang="en-US" sz="2040" spc="-51">
              <a:solidFill>
                <a:schemeClr val="tx1"/>
              </a:solidFill>
              <a:latin typeface="Segoe UI"/>
              <a:ea typeface="Segoe UI" pitchFamily="34" charset="0"/>
              <a:cs typeface="Segoe UI" pitchFamily="34" charset="0"/>
            </a:endParaRPr>
          </a:p>
        </p:txBody>
      </p:sp>
      <p:sp>
        <p:nvSpPr>
          <p:cNvPr id="60" name="Oval 2"/>
          <p:cNvSpPr>
            <a:spLocks noChangeAspect="1"/>
          </p:cNvSpPr>
          <p:nvPr/>
        </p:nvSpPr>
        <p:spPr bwMode="auto">
          <a:xfrm>
            <a:off x="601266" y="3265185"/>
            <a:ext cx="1097125" cy="1096839"/>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47" tIns="46623" rIns="46623" bIns="93247" numCol="1" spcCol="0" rtlCol="0" fromWordArt="0" anchor="b" anchorCtr="0" forceAA="0" compatLnSpc="1">
            <a:prstTxWarp prst="textNoShape">
              <a:avLst/>
            </a:prstTxWarp>
            <a:noAutofit/>
          </a:bodyPr>
          <a:lstStyle/>
          <a:p>
            <a:pPr algn="ctr" defTabSz="932111" fontAlgn="base">
              <a:spcBef>
                <a:spcPct val="0"/>
              </a:spcBef>
              <a:spcAft>
                <a:spcPct val="0"/>
              </a:spcAft>
            </a:pPr>
            <a:endParaRPr lang="en-US" sz="2040" spc="-51">
              <a:solidFill>
                <a:schemeClr val="tx1"/>
              </a:solidFill>
              <a:latin typeface="Segoe UI"/>
              <a:ea typeface="Segoe UI" pitchFamily="34" charset="0"/>
              <a:cs typeface="Segoe UI" pitchFamily="34" charset="0"/>
            </a:endParaRPr>
          </a:p>
        </p:txBody>
      </p:sp>
      <p:sp>
        <p:nvSpPr>
          <p:cNvPr id="61" name="Oval 2"/>
          <p:cNvSpPr>
            <a:spLocks noChangeAspect="1"/>
          </p:cNvSpPr>
          <p:nvPr/>
        </p:nvSpPr>
        <p:spPr bwMode="auto">
          <a:xfrm>
            <a:off x="601266" y="4724490"/>
            <a:ext cx="1097125" cy="1096839"/>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47" tIns="46623" rIns="46623" bIns="93247" numCol="1" spcCol="0" rtlCol="0" fromWordArt="0" anchor="b" anchorCtr="0" forceAA="0" compatLnSpc="1">
            <a:prstTxWarp prst="textNoShape">
              <a:avLst/>
            </a:prstTxWarp>
            <a:noAutofit/>
          </a:bodyPr>
          <a:lstStyle/>
          <a:p>
            <a:pPr algn="ctr" defTabSz="932111" fontAlgn="base">
              <a:spcBef>
                <a:spcPct val="0"/>
              </a:spcBef>
              <a:spcAft>
                <a:spcPct val="0"/>
              </a:spcAft>
            </a:pPr>
            <a:endParaRPr lang="en-US" sz="2040" spc="-51">
              <a:solidFill>
                <a:schemeClr val="tx1"/>
              </a:solidFill>
              <a:latin typeface="Segoe UI"/>
              <a:ea typeface="Segoe UI" pitchFamily="34" charset="0"/>
              <a:cs typeface="Segoe UI" pitchFamily="34" charset="0"/>
            </a:endParaRPr>
          </a:p>
        </p:txBody>
      </p:sp>
      <p:cxnSp>
        <p:nvCxnSpPr>
          <p:cNvPr id="295" name="Straight Connector 294"/>
          <p:cNvCxnSpPr/>
          <p:nvPr/>
        </p:nvCxnSpPr>
        <p:spPr>
          <a:xfrm>
            <a:off x="7422973" y="3811276"/>
            <a:ext cx="1001943" cy="0"/>
          </a:xfrm>
          <a:prstGeom prst="line">
            <a:avLst/>
          </a:pr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119" name="TextBox 118"/>
          <p:cNvSpPr txBox="1"/>
          <p:nvPr/>
        </p:nvSpPr>
        <p:spPr>
          <a:xfrm>
            <a:off x="9641326" y="2225884"/>
            <a:ext cx="1239529" cy="544533"/>
          </a:xfrm>
          <a:prstGeom prst="rect">
            <a:avLst/>
          </a:prstGeom>
          <a:noFill/>
        </p:spPr>
        <p:txBody>
          <a:bodyPr wrap="square" lIns="182802" tIns="146241" rIns="182802" bIns="146241" rtlCol="0">
            <a:spAutoFit/>
          </a:bodyPr>
          <a:lstStyle/>
          <a:p>
            <a:pPr defTabSz="932205">
              <a:lnSpc>
                <a:spcPct val="90000"/>
              </a:lnSpc>
              <a:spcBef>
                <a:spcPct val="0"/>
              </a:spcBef>
              <a:spcAft>
                <a:spcPts val="600"/>
              </a:spcAft>
              <a:defRPr/>
            </a:pPr>
            <a:r>
              <a:rPr lang="en-US" spc="-30">
                <a:latin typeface="Segoe UI Semilight" panose="020B0402040204020203" pitchFamily="34" charset="0"/>
                <a:cs typeface="Segoe UI Semilight" panose="020B0402040204020203" pitchFamily="34" charset="0"/>
              </a:rPr>
              <a:t>People</a:t>
            </a:r>
          </a:p>
        </p:txBody>
      </p:sp>
      <p:cxnSp>
        <p:nvCxnSpPr>
          <p:cNvPr id="282" name="Straight Connector 281"/>
          <p:cNvCxnSpPr/>
          <p:nvPr/>
        </p:nvCxnSpPr>
        <p:spPr>
          <a:xfrm>
            <a:off x="2840053" y="3842490"/>
            <a:ext cx="1754480" cy="0"/>
          </a:xfrm>
          <a:prstGeom prst="line">
            <a:avLst/>
          </a:pr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97" name="Freeform 34"/>
          <p:cNvSpPr>
            <a:spLocks noEditPoints="1"/>
          </p:cNvSpPr>
          <p:nvPr/>
        </p:nvSpPr>
        <p:spPr bwMode="auto">
          <a:xfrm>
            <a:off x="843077" y="2145592"/>
            <a:ext cx="613503" cy="485350"/>
          </a:xfrm>
          <a:custGeom>
            <a:avLst/>
            <a:gdLst>
              <a:gd name="T0" fmla="*/ 234 w 1464"/>
              <a:gd name="T1" fmla="*/ 815 h 1158"/>
              <a:gd name="T2" fmla="*/ 206 w 1464"/>
              <a:gd name="T3" fmla="*/ 1158 h 1158"/>
              <a:gd name="T4" fmla="*/ 33 w 1464"/>
              <a:gd name="T5" fmla="*/ 1131 h 1158"/>
              <a:gd name="T6" fmla="*/ 89 w 1464"/>
              <a:gd name="T7" fmla="*/ 876 h 1158"/>
              <a:gd name="T8" fmla="*/ 183 w 1464"/>
              <a:gd name="T9" fmla="*/ 876 h 1158"/>
              <a:gd name="T10" fmla="*/ 323 w 1464"/>
              <a:gd name="T11" fmla="*/ 1158 h 1158"/>
              <a:gd name="T12" fmla="*/ 495 w 1464"/>
              <a:gd name="T13" fmla="*/ 1131 h 1158"/>
              <a:gd name="T14" fmla="*/ 295 w 1464"/>
              <a:gd name="T15" fmla="*/ 748 h 1158"/>
              <a:gd name="T16" fmla="*/ 295 w 1464"/>
              <a:gd name="T17" fmla="*/ 1131 h 1158"/>
              <a:gd name="T18" fmla="*/ 584 w 1464"/>
              <a:gd name="T19" fmla="*/ 1158 h 1158"/>
              <a:gd name="T20" fmla="*/ 757 w 1464"/>
              <a:gd name="T21" fmla="*/ 1131 h 1158"/>
              <a:gd name="T22" fmla="*/ 557 w 1464"/>
              <a:gd name="T23" fmla="*/ 493 h 1158"/>
              <a:gd name="T24" fmla="*/ 557 w 1464"/>
              <a:gd name="T25" fmla="*/ 1131 h 1158"/>
              <a:gd name="T26" fmla="*/ 863 w 1464"/>
              <a:gd name="T27" fmla="*/ 676 h 1158"/>
              <a:gd name="T28" fmla="*/ 813 w 1464"/>
              <a:gd name="T29" fmla="*/ 1131 h 1158"/>
              <a:gd name="T30" fmla="*/ 991 w 1464"/>
              <a:gd name="T31" fmla="*/ 1158 h 1158"/>
              <a:gd name="T32" fmla="*/ 1013 w 1464"/>
              <a:gd name="T33" fmla="*/ 610 h 1158"/>
              <a:gd name="T34" fmla="*/ 902 w 1464"/>
              <a:gd name="T35" fmla="*/ 687 h 1158"/>
              <a:gd name="T36" fmla="*/ 1074 w 1464"/>
              <a:gd name="T37" fmla="*/ 1131 h 1158"/>
              <a:gd name="T38" fmla="*/ 1247 w 1464"/>
              <a:gd name="T39" fmla="*/ 1158 h 1158"/>
              <a:gd name="T40" fmla="*/ 1275 w 1464"/>
              <a:gd name="T41" fmla="*/ 366 h 1158"/>
              <a:gd name="T42" fmla="*/ 1074 w 1464"/>
              <a:gd name="T43" fmla="*/ 549 h 1158"/>
              <a:gd name="T44" fmla="*/ 1442 w 1464"/>
              <a:gd name="T45" fmla="*/ 0 h 1158"/>
              <a:gd name="T46" fmla="*/ 1024 w 1464"/>
              <a:gd name="T47" fmla="*/ 33 h 1158"/>
              <a:gd name="T48" fmla="*/ 1130 w 1464"/>
              <a:gd name="T49" fmla="*/ 166 h 1158"/>
              <a:gd name="T50" fmla="*/ 935 w 1464"/>
              <a:gd name="T51" fmla="*/ 410 h 1158"/>
              <a:gd name="T52" fmla="*/ 896 w 1464"/>
              <a:gd name="T53" fmla="*/ 416 h 1158"/>
              <a:gd name="T54" fmla="*/ 540 w 1464"/>
              <a:gd name="T55" fmla="*/ 94 h 1158"/>
              <a:gd name="T56" fmla="*/ 11 w 1464"/>
              <a:gd name="T57" fmla="*/ 704 h 1158"/>
              <a:gd name="T58" fmla="*/ 117 w 1464"/>
              <a:gd name="T59" fmla="*/ 848 h 1158"/>
              <a:gd name="T60" fmla="*/ 156 w 1464"/>
              <a:gd name="T61" fmla="*/ 848 h 1158"/>
              <a:gd name="T62" fmla="*/ 534 w 1464"/>
              <a:gd name="T63" fmla="*/ 443 h 1158"/>
              <a:gd name="T64" fmla="*/ 885 w 1464"/>
              <a:gd name="T65" fmla="*/ 649 h 1158"/>
              <a:gd name="T66" fmla="*/ 930 w 1464"/>
              <a:gd name="T67" fmla="*/ 643 h 1158"/>
              <a:gd name="T68" fmla="*/ 1269 w 1464"/>
              <a:gd name="T69" fmla="*/ 321 h 1158"/>
              <a:gd name="T70" fmla="*/ 1420 w 1464"/>
              <a:gd name="T71" fmla="*/ 460 h 1158"/>
              <a:gd name="T72" fmla="*/ 1442 w 1464"/>
              <a:gd name="T73" fmla="*/ 449 h 1158"/>
              <a:gd name="T74" fmla="*/ 1442 w 1464"/>
              <a:gd name="T75" fmla="*/ 0 h 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4" h="1158">
                <a:moveTo>
                  <a:pt x="183" y="876"/>
                </a:moveTo>
                <a:cubicBezTo>
                  <a:pt x="234" y="815"/>
                  <a:pt x="234" y="815"/>
                  <a:pt x="234" y="815"/>
                </a:cubicBezTo>
                <a:cubicBezTo>
                  <a:pt x="234" y="1131"/>
                  <a:pt x="234" y="1131"/>
                  <a:pt x="234" y="1131"/>
                </a:cubicBezTo>
                <a:cubicBezTo>
                  <a:pt x="234" y="1147"/>
                  <a:pt x="222" y="1158"/>
                  <a:pt x="206" y="1158"/>
                </a:cubicBezTo>
                <a:cubicBezTo>
                  <a:pt x="61" y="1158"/>
                  <a:pt x="61" y="1158"/>
                  <a:pt x="61" y="1158"/>
                </a:cubicBezTo>
                <a:cubicBezTo>
                  <a:pt x="50" y="1158"/>
                  <a:pt x="33" y="1147"/>
                  <a:pt x="33" y="1131"/>
                </a:cubicBezTo>
                <a:cubicBezTo>
                  <a:pt x="33" y="820"/>
                  <a:pt x="33" y="820"/>
                  <a:pt x="33" y="820"/>
                </a:cubicBezTo>
                <a:cubicBezTo>
                  <a:pt x="89" y="876"/>
                  <a:pt x="89" y="876"/>
                  <a:pt x="89" y="876"/>
                </a:cubicBezTo>
                <a:cubicBezTo>
                  <a:pt x="100" y="887"/>
                  <a:pt x="117" y="898"/>
                  <a:pt x="133" y="898"/>
                </a:cubicBezTo>
                <a:cubicBezTo>
                  <a:pt x="150" y="898"/>
                  <a:pt x="172" y="887"/>
                  <a:pt x="183" y="876"/>
                </a:cubicBezTo>
                <a:close/>
                <a:moveTo>
                  <a:pt x="295" y="1131"/>
                </a:moveTo>
                <a:cubicBezTo>
                  <a:pt x="295" y="1147"/>
                  <a:pt x="306" y="1158"/>
                  <a:pt x="323" y="1158"/>
                </a:cubicBezTo>
                <a:cubicBezTo>
                  <a:pt x="467" y="1158"/>
                  <a:pt x="467" y="1158"/>
                  <a:pt x="467" y="1158"/>
                </a:cubicBezTo>
                <a:cubicBezTo>
                  <a:pt x="484" y="1158"/>
                  <a:pt x="495" y="1147"/>
                  <a:pt x="495" y="1131"/>
                </a:cubicBezTo>
                <a:cubicBezTo>
                  <a:pt x="495" y="527"/>
                  <a:pt x="495" y="527"/>
                  <a:pt x="495" y="527"/>
                </a:cubicBezTo>
                <a:cubicBezTo>
                  <a:pt x="295" y="748"/>
                  <a:pt x="295" y="748"/>
                  <a:pt x="295" y="748"/>
                </a:cubicBezTo>
                <a:cubicBezTo>
                  <a:pt x="295" y="1131"/>
                  <a:pt x="295" y="1131"/>
                  <a:pt x="295" y="1131"/>
                </a:cubicBezTo>
                <a:cubicBezTo>
                  <a:pt x="295" y="1131"/>
                  <a:pt x="295" y="1131"/>
                  <a:pt x="295" y="1131"/>
                </a:cubicBezTo>
                <a:close/>
                <a:moveTo>
                  <a:pt x="557" y="1131"/>
                </a:moveTo>
                <a:cubicBezTo>
                  <a:pt x="557" y="1147"/>
                  <a:pt x="568" y="1158"/>
                  <a:pt x="584" y="1158"/>
                </a:cubicBezTo>
                <a:cubicBezTo>
                  <a:pt x="729" y="1158"/>
                  <a:pt x="729" y="1158"/>
                  <a:pt x="729" y="1158"/>
                </a:cubicBezTo>
                <a:cubicBezTo>
                  <a:pt x="746" y="1158"/>
                  <a:pt x="757" y="1147"/>
                  <a:pt x="757" y="1131"/>
                </a:cubicBezTo>
                <a:cubicBezTo>
                  <a:pt x="757" y="615"/>
                  <a:pt x="757" y="615"/>
                  <a:pt x="757" y="615"/>
                </a:cubicBezTo>
                <a:cubicBezTo>
                  <a:pt x="557" y="493"/>
                  <a:pt x="557" y="493"/>
                  <a:pt x="557" y="493"/>
                </a:cubicBezTo>
                <a:cubicBezTo>
                  <a:pt x="557" y="1131"/>
                  <a:pt x="557" y="1131"/>
                  <a:pt x="557" y="1131"/>
                </a:cubicBezTo>
                <a:cubicBezTo>
                  <a:pt x="557" y="1131"/>
                  <a:pt x="557" y="1131"/>
                  <a:pt x="557" y="1131"/>
                </a:cubicBezTo>
                <a:close/>
                <a:moveTo>
                  <a:pt x="902" y="687"/>
                </a:moveTo>
                <a:cubicBezTo>
                  <a:pt x="891" y="687"/>
                  <a:pt x="874" y="687"/>
                  <a:pt x="863" y="676"/>
                </a:cubicBezTo>
                <a:cubicBezTo>
                  <a:pt x="813" y="649"/>
                  <a:pt x="813" y="649"/>
                  <a:pt x="813" y="649"/>
                </a:cubicBezTo>
                <a:cubicBezTo>
                  <a:pt x="813" y="1131"/>
                  <a:pt x="813" y="1131"/>
                  <a:pt x="813" y="1131"/>
                </a:cubicBezTo>
                <a:cubicBezTo>
                  <a:pt x="813" y="1147"/>
                  <a:pt x="829" y="1158"/>
                  <a:pt x="841" y="1158"/>
                </a:cubicBezTo>
                <a:cubicBezTo>
                  <a:pt x="991" y="1158"/>
                  <a:pt x="991" y="1158"/>
                  <a:pt x="991" y="1158"/>
                </a:cubicBezTo>
                <a:cubicBezTo>
                  <a:pt x="1002" y="1158"/>
                  <a:pt x="1013" y="1147"/>
                  <a:pt x="1013" y="1131"/>
                </a:cubicBezTo>
                <a:cubicBezTo>
                  <a:pt x="1013" y="610"/>
                  <a:pt x="1013" y="610"/>
                  <a:pt x="1013" y="610"/>
                </a:cubicBezTo>
                <a:cubicBezTo>
                  <a:pt x="958" y="671"/>
                  <a:pt x="958" y="671"/>
                  <a:pt x="958" y="671"/>
                </a:cubicBezTo>
                <a:cubicBezTo>
                  <a:pt x="941" y="682"/>
                  <a:pt x="924" y="687"/>
                  <a:pt x="902" y="687"/>
                </a:cubicBezTo>
                <a:close/>
                <a:moveTo>
                  <a:pt x="1074" y="549"/>
                </a:moveTo>
                <a:cubicBezTo>
                  <a:pt x="1074" y="1131"/>
                  <a:pt x="1074" y="1131"/>
                  <a:pt x="1074" y="1131"/>
                </a:cubicBezTo>
                <a:cubicBezTo>
                  <a:pt x="1074" y="1147"/>
                  <a:pt x="1086" y="1158"/>
                  <a:pt x="1102" y="1158"/>
                </a:cubicBezTo>
                <a:cubicBezTo>
                  <a:pt x="1247" y="1158"/>
                  <a:pt x="1247" y="1158"/>
                  <a:pt x="1247" y="1158"/>
                </a:cubicBezTo>
                <a:cubicBezTo>
                  <a:pt x="1264" y="1158"/>
                  <a:pt x="1275" y="1147"/>
                  <a:pt x="1275" y="1131"/>
                </a:cubicBezTo>
                <a:cubicBezTo>
                  <a:pt x="1275" y="366"/>
                  <a:pt x="1275" y="366"/>
                  <a:pt x="1275" y="366"/>
                </a:cubicBezTo>
                <a:cubicBezTo>
                  <a:pt x="1269" y="360"/>
                  <a:pt x="1269" y="360"/>
                  <a:pt x="1269" y="360"/>
                </a:cubicBezTo>
                <a:cubicBezTo>
                  <a:pt x="1074" y="549"/>
                  <a:pt x="1074" y="549"/>
                  <a:pt x="1074" y="549"/>
                </a:cubicBezTo>
                <a:cubicBezTo>
                  <a:pt x="1074" y="549"/>
                  <a:pt x="1074" y="549"/>
                  <a:pt x="1074" y="549"/>
                </a:cubicBezTo>
                <a:close/>
                <a:moveTo>
                  <a:pt x="1442" y="0"/>
                </a:moveTo>
                <a:cubicBezTo>
                  <a:pt x="1442" y="0"/>
                  <a:pt x="1442" y="0"/>
                  <a:pt x="1442" y="0"/>
                </a:cubicBezTo>
                <a:cubicBezTo>
                  <a:pt x="1024" y="33"/>
                  <a:pt x="1024" y="33"/>
                  <a:pt x="1024" y="33"/>
                </a:cubicBezTo>
                <a:cubicBezTo>
                  <a:pt x="1008" y="33"/>
                  <a:pt x="1002" y="44"/>
                  <a:pt x="1013" y="50"/>
                </a:cubicBezTo>
                <a:cubicBezTo>
                  <a:pt x="1130" y="166"/>
                  <a:pt x="1130" y="166"/>
                  <a:pt x="1130" y="166"/>
                </a:cubicBezTo>
                <a:cubicBezTo>
                  <a:pt x="1141" y="177"/>
                  <a:pt x="1141" y="194"/>
                  <a:pt x="1130" y="205"/>
                </a:cubicBezTo>
                <a:cubicBezTo>
                  <a:pt x="935" y="410"/>
                  <a:pt x="935" y="410"/>
                  <a:pt x="935" y="410"/>
                </a:cubicBezTo>
                <a:cubicBezTo>
                  <a:pt x="930" y="416"/>
                  <a:pt x="924" y="421"/>
                  <a:pt x="919" y="421"/>
                </a:cubicBezTo>
                <a:cubicBezTo>
                  <a:pt x="907" y="421"/>
                  <a:pt x="902" y="416"/>
                  <a:pt x="896" y="416"/>
                </a:cubicBezTo>
                <a:cubicBezTo>
                  <a:pt x="557" y="100"/>
                  <a:pt x="557" y="100"/>
                  <a:pt x="557" y="100"/>
                </a:cubicBezTo>
                <a:cubicBezTo>
                  <a:pt x="551" y="94"/>
                  <a:pt x="545" y="94"/>
                  <a:pt x="540" y="94"/>
                </a:cubicBezTo>
                <a:cubicBezTo>
                  <a:pt x="529" y="94"/>
                  <a:pt x="523" y="94"/>
                  <a:pt x="518" y="100"/>
                </a:cubicBezTo>
                <a:cubicBezTo>
                  <a:pt x="11" y="704"/>
                  <a:pt x="11" y="704"/>
                  <a:pt x="11" y="704"/>
                </a:cubicBezTo>
                <a:cubicBezTo>
                  <a:pt x="0" y="715"/>
                  <a:pt x="0" y="737"/>
                  <a:pt x="11" y="748"/>
                </a:cubicBezTo>
                <a:cubicBezTo>
                  <a:pt x="117" y="848"/>
                  <a:pt x="117" y="848"/>
                  <a:pt x="117" y="848"/>
                </a:cubicBezTo>
                <a:cubicBezTo>
                  <a:pt x="122" y="854"/>
                  <a:pt x="128" y="859"/>
                  <a:pt x="133" y="859"/>
                </a:cubicBezTo>
                <a:cubicBezTo>
                  <a:pt x="139" y="859"/>
                  <a:pt x="150" y="854"/>
                  <a:pt x="156" y="848"/>
                </a:cubicBezTo>
                <a:cubicBezTo>
                  <a:pt x="506" y="454"/>
                  <a:pt x="506" y="454"/>
                  <a:pt x="506" y="454"/>
                </a:cubicBezTo>
                <a:cubicBezTo>
                  <a:pt x="512" y="443"/>
                  <a:pt x="523" y="443"/>
                  <a:pt x="534" y="443"/>
                </a:cubicBezTo>
                <a:cubicBezTo>
                  <a:pt x="540" y="443"/>
                  <a:pt x="545" y="443"/>
                  <a:pt x="551" y="443"/>
                </a:cubicBezTo>
                <a:cubicBezTo>
                  <a:pt x="885" y="649"/>
                  <a:pt x="885" y="649"/>
                  <a:pt x="885" y="649"/>
                </a:cubicBezTo>
                <a:cubicBezTo>
                  <a:pt x="891" y="649"/>
                  <a:pt x="896" y="649"/>
                  <a:pt x="902" y="649"/>
                </a:cubicBezTo>
                <a:cubicBezTo>
                  <a:pt x="913" y="649"/>
                  <a:pt x="924" y="649"/>
                  <a:pt x="930" y="643"/>
                </a:cubicBezTo>
                <a:cubicBezTo>
                  <a:pt x="1253" y="327"/>
                  <a:pt x="1253" y="327"/>
                  <a:pt x="1253" y="327"/>
                </a:cubicBezTo>
                <a:cubicBezTo>
                  <a:pt x="1258" y="321"/>
                  <a:pt x="1264" y="321"/>
                  <a:pt x="1269" y="321"/>
                </a:cubicBezTo>
                <a:cubicBezTo>
                  <a:pt x="1281" y="321"/>
                  <a:pt x="1286" y="321"/>
                  <a:pt x="1292" y="327"/>
                </a:cubicBezTo>
                <a:cubicBezTo>
                  <a:pt x="1420" y="460"/>
                  <a:pt x="1420" y="460"/>
                  <a:pt x="1420" y="460"/>
                </a:cubicBezTo>
                <a:cubicBezTo>
                  <a:pt x="1425" y="460"/>
                  <a:pt x="1431" y="466"/>
                  <a:pt x="1431" y="466"/>
                </a:cubicBezTo>
                <a:cubicBezTo>
                  <a:pt x="1436" y="466"/>
                  <a:pt x="1442" y="460"/>
                  <a:pt x="1442" y="449"/>
                </a:cubicBezTo>
                <a:cubicBezTo>
                  <a:pt x="1464" y="28"/>
                  <a:pt x="1464" y="28"/>
                  <a:pt x="1464" y="28"/>
                </a:cubicBezTo>
                <a:cubicBezTo>
                  <a:pt x="1464" y="11"/>
                  <a:pt x="1453" y="0"/>
                  <a:pt x="1442" y="0"/>
                </a:cubicBezTo>
                <a:close/>
              </a:path>
            </a:pathLst>
          </a:custGeom>
          <a:solidFill>
            <a:schemeClr val="tx1"/>
          </a:solidFill>
          <a:ln>
            <a:noFill/>
          </a:ln>
        </p:spPr>
        <p:txBody>
          <a:bodyPr vert="horz" wrap="square" lIns="91401" tIns="45700" rIns="91401" bIns="45700" numCol="1" anchor="t" anchorCtr="0" compatLnSpc="1">
            <a:prstTxWarp prst="textNoShape">
              <a:avLst/>
            </a:prstTxWarp>
          </a:bodyPr>
          <a:lstStyle/>
          <a:p>
            <a:pPr defTabSz="932205">
              <a:defRPr/>
            </a:pPr>
            <a:endParaRPr lang="en-US">
              <a:latin typeface="Segoe UI"/>
            </a:endParaRPr>
          </a:p>
        </p:txBody>
      </p:sp>
      <p:sp>
        <p:nvSpPr>
          <p:cNvPr id="3" name="TextBox 2"/>
          <p:cNvSpPr txBox="1"/>
          <p:nvPr/>
        </p:nvSpPr>
        <p:spPr>
          <a:xfrm>
            <a:off x="1697419" y="2055772"/>
            <a:ext cx="1153839" cy="803863"/>
          </a:xfrm>
          <a:prstGeom prst="rect">
            <a:avLst/>
          </a:prstGeom>
          <a:noFill/>
        </p:spPr>
        <p:txBody>
          <a:bodyPr wrap="square" lIns="182802" tIns="146241" rIns="182802" bIns="146241" rtlCol="0">
            <a:spAutoFit/>
          </a:bodyPr>
          <a:lstStyle/>
          <a:p>
            <a:pPr defTabSz="932205">
              <a:lnSpc>
                <a:spcPct val="90000"/>
              </a:lnSpc>
              <a:spcAft>
                <a:spcPts val="600"/>
              </a:spcAft>
              <a:defRPr/>
            </a:pPr>
            <a:r>
              <a:rPr lang="en-US" spc="-30">
                <a:latin typeface="Segoe UI Semilight" panose="020B0402040204020203" pitchFamily="34" charset="0"/>
                <a:cs typeface="Segoe UI Semilight" panose="020B0402040204020203" pitchFamily="34" charset="0"/>
              </a:rPr>
              <a:t>Data Sources</a:t>
            </a:r>
          </a:p>
        </p:txBody>
      </p:sp>
      <p:sp>
        <p:nvSpPr>
          <p:cNvPr id="106" name="TextBox 105"/>
          <p:cNvSpPr txBox="1"/>
          <p:nvPr/>
        </p:nvSpPr>
        <p:spPr>
          <a:xfrm>
            <a:off x="1732127" y="3555591"/>
            <a:ext cx="1153839" cy="544603"/>
          </a:xfrm>
          <a:prstGeom prst="rect">
            <a:avLst/>
          </a:prstGeom>
          <a:noFill/>
        </p:spPr>
        <p:txBody>
          <a:bodyPr wrap="square" lIns="182802" tIns="146241" rIns="182802" bIns="146241" rtlCol="0">
            <a:spAutoFit/>
          </a:bodyPr>
          <a:lstStyle/>
          <a:p>
            <a:pPr defTabSz="932205">
              <a:lnSpc>
                <a:spcPct val="90000"/>
              </a:lnSpc>
              <a:spcBef>
                <a:spcPct val="0"/>
              </a:spcBef>
              <a:spcAft>
                <a:spcPts val="600"/>
              </a:spcAft>
              <a:defRPr/>
            </a:pPr>
            <a:r>
              <a:rPr lang="en-US" spc="-30">
                <a:latin typeface="Segoe UI Semilight" panose="020B0402040204020203" pitchFamily="34" charset="0"/>
                <a:cs typeface="Segoe UI Semilight" panose="020B0402040204020203" pitchFamily="34" charset="0"/>
              </a:rPr>
              <a:t>Apps</a:t>
            </a:r>
          </a:p>
        </p:txBody>
      </p:sp>
      <p:sp>
        <p:nvSpPr>
          <p:cNvPr id="107" name="Freeform 53"/>
          <p:cNvSpPr>
            <a:spLocks noEditPoints="1"/>
          </p:cNvSpPr>
          <p:nvPr/>
        </p:nvSpPr>
        <p:spPr bwMode="auto">
          <a:xfrm>
            <a:off x="923916" y="3520062"/>
            <a:ext cx="451828" cy="644858"/>
          </a:xfrm>
          <a:custGeom>
            <a:avLst/>
            <a:gdLst>
              <a:gd name="T0" fmla="*/ 1011 w 1280"/>
              <a:gd name="T1" fmla="*/ 1048 h 1827"/>
              <a:gd name="T2" fmla="*/ 958 w 1280"/>
              <a:gd name="T3" fmla="*/ 1013 h 1827"/>
              <a:gd name="T4" fmla="*/ 847 w 1280"/>
              <a:gd name="T5" fmla="*/ 961 h 1827"/>
              <a:gd name="T6" fmla="*/ 814 w 1280"/>
              <a:gd name="T7" fmla="*/ 965 h 1827"/>
              <a:gd name="T8" fmla="*/ 710 w 1280"/>
              <a:gd name="T9" fmla="*/ 572 h 1827"/>
              <a:gd name="T10" fmla="*/ 601 w 1280"/>
              <a:gd name="T11" fmla="*/ 594 h 1827"/>
              <a:gd name="T12" fmla="*/ 705 w 1280"/>
              <a:gd name="T13" fmla="*/ 1159 h 1827"/>
              <a:gd name="T14" fmla="*/ 663 w 1280"/>
              <a:gd name="T15" fmla="*/ 1238 h 1827"/>
              <a:gd name="T16" fmla="*/ 504 w 1280"/>
              <a:gd name="T17" fmla="*/ 1112 h 1827"/>
              <a:gd name="T18" fmla="*/ 348 w 1280"/>
              <a:gd name="T19" fmla="*/ 1032 h 1827"/>
              <a:gd name="T20" fmla="*/ 378 w 1280"/>
              <a:gd name="T21" fmla="*/ 1138 h 1827"/>
              <a:gd name="T22" fmla="*/ 416 w 1280"/>
              <a:gd name="T23" fmla="*/ 1245 h 1827"/>
              <a:gd name="T24" fmla="*/ 492 w 1280"/>
              <a:gd name="T25" fmla="*/ 1368 h 1827"/>
              <a:gd name="T26" fmla="*/ 729 w 1280"/>
              <a:gd name="T27" fmla="*/ 1659 h 1827"/>
              <a:gd name="T28" fmla="*/ 805 w 1280"/>
              <a:gd name="T29" fmla="*/ 1827 h 1827"/>
              <a:gd name="T30" fmla="*/ 1238 w 1280"/>
              <a:gd name="T31" fmla="*/ 1652 h 1827"/>
              <a:gd name="T32" fmla="*/ 1257 w 1280"/>
              <a:gd name="T33" fmla="*/ 1576 h 1827"/>
              <a:gd name="T34" fmla="*/ 1273 w 1280"/>
              <a:gd name="T35" fmla="*/ 1354 h 1827"/>
              <a:gd name="T36" fmla="*/ 1198 w 1280"/>
              <a:gd name="T37" fmla="*/ 1207 h 1827"/>
              <a:gd name="T38" fmla="*/ 1131 w 1280"/>
              <a:gd name="T39" fmla="*/ 1112 h 1827"/>
              <a:gd name="T40" fmla="*/ 826 w 1280"/>
              <a:gd name="T41" fmla="*/ 381 h 1827"/>
              <a:gd name="T42" fmla="*/ 442 w 1280"/>
              <a:gd name="T43" fmla="*/ 0 h 1827"/>
              <a:gd name="T44" fmla="*/ 826 w 1280"/>
              <a:gd name="T45" fmla="*/ 381 h 1827"/>
              <a:gd name="T46" fmla="*/ 386 w 1280"/>
              <a:gd name="T47" fmla="*/ 381 h 1827"/>
              <a:gd name="T48" fmla="*/ 0 w 1280"/>
              <a:gd name="T49" fmla="*/ 0 h 1827"/>
              <a:gd name="T50" fmla="*/ 386 w 1280"/>
              <a:gd name="T51" fmla="*/ 381 h 1827"/>
              <a:gd name="T52" fmla="*/ 594 w 1280"/>
              <a:gd name="T53" fmla="*/ 821 h 1827"/>
              <a:gd name="T54" fmla="*/ 442 w 1280"/>
              <a:gd name="T55" fmla="*/ 437 h 1827"/>
              <a:gd name="T56" fmla="*/ 826 w 1280"/>
              <a:gd name="T57" fmla="*/ 821 h 1827"/>
              <a:gd name="T58" fmla="*/ 755 w 1280"/>
              <a:gd name="T59" fmla="*/ 561 h 1827"/>
              <a:gd name="T60" fmla="*/ 755 w 1280"/>
              <a:gd name="T61" fmla="*/ 561 h 1827"/>
              <a:gd name="T62" fmla="*/ 636 w 1280"/>
              <a:gd name="T63" fmla="*/ 480 h 1827"/>
              <a:gd name="T64" fmla="*/ 554 w 1280"/>
              <a:gd name="T65" fmla="*/ 601 h 1827"/>
              <a:gd name="T66" fmla="*/ 594 w 1280"/>
              <a:gd name="T67" fmla="*/ 821 h 1827"/>
              <a:gd name="T68" fmla="*/ 0 w 1280"/>
              <a:gd name="T69" fmla="*/ 1261 h 1827"/>
              <a:gd name="T70" fmla="*/ 606 w 1280"/>
              <a:gd name="T71" fmla="*/ 880 h 1827"/>
              <a:gd name="T72" fmla="*/ 658 w 1280"/>
              <a:gd name="T73" fmla="*/ 1157 h 1827"/>
              <a:gd name="T74" fmla="*/ 658 w 1280"/>
              <a:gd name="T75" fmla="*/ 1159 h 1827"/>
              <a:gd name="T76" fmla="*/ 644 w 1280"/>
              <a:gd name="T77" fmla="*/ 1193 h 1827"/>
              <a:gd name="T78" fmla="*/ 608 w 1280"/>
              <a:gd name="T79" fmla="*/ 1178 h 1827"/>
              <a:gd name="T80" fmla="*/ 563 w 1280"/>
              <a:gd name="T81" fmla="*/ 1117 h 1827"/>
              <a:gd name="T82" fmla="*/ 532 w 1280"/>
              <a:gd name="T83" fmla="*/ 1067 h 1827"/>
              <a:gd name="T84" fmla="*/ 388 w 1280"/>
              <a:gd name="T85" fmla="*/ 972 h 1827"/>
              <a:gd name="T86" fmla="*/ 298 w 1280"/>
              <a:gd name="T87" fmla="*/ 1105 h 1827"/>
              <a:gd name="T88" fmla="*/ 336 w 1280"/>
              <a:gd name="T89" fmla="*/ 1157 h 1827"/>
              <a:gd name="T90" fmla="*/ 357 w 1280"/>
              <a:gd name="T91" fmla="*/ 1219 h 1827"/>
              <a:gd name="T92" fmla="*/ 386 w 1280"/>
              <a:gd name="T93" fmla="*/ 821 h 1827"/>
              <a:gd name="T94" fmla="*/ 0 w 1280"/>
              <a:gd name="T95" fmla="*/ 437 h 1827"/>
              <a:gd name="T96" fmla="*/ 386 w 1280"/>
              <a:gd name="T97" fmla="*/ 821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0" h="1827">
                <a:moveTo>
                  <a:pt x="1013" y="1048"/>
                </a:moveTo>
                <a:cubicBezTo>
                  <a:pt x="1011" y="1048"/>
                  <a:pt x="1011" y="1048"/>
                  <a:pt x="1011" y="1048"/>
                </a:cubicBezTo>
                <a:cubicBezTo>
                  <a:pt x="977" y="1046"/>
                  <a:pt x="977" y="1046"/>
                  <a:pt x="977" y="1046"/>
                </a:cubicBezTo>
                <a:cubicBezTo>
                  <a:pt x="958" y="1013"/>
                  <a:pt x="958" y="1013"/>
                  <a:pt x="958" y="1013"/>
                </a:cubicBezTo>
                <a:cubicBezTo>
                  <a:pt x="954" y="1008"/>
                  <a:pt x="951" y="1003"/>
                  <a:pt x="947" y="998"/>
                </a:cubicBezTo>
                <a:cubicBezTo>
                  <a:pt x="918" y="975"/>
                  <a:pt x="885" y="961"/>
                  <a:pt x="847" y="961"/>
                </a:cubicBezTo>
                <a:cubicBezTo>
                  <a:pt x="814" y="968"/>
                  <a:pt x="814" y="968"/>
                  <a:pt x="814" y="968"/>
                </a:cubicBezTo>
                <a:cubicBezTo>
                  <a:pt x="814" y="965"/>
                  <a:pt x="814" y="965"/>
                  <a:pt x="814" y="965"/>
                </a:cubicBezTo>
                <a:cubicBezTo>
                  <a:pt x="814" y="963"/>
                  <a:pt x="814" y="963"/>
                  <a:pt x="814" y="963"/>
                </a:cubicBezTo>
                <a:cubicBezTo>
                  <a:pt x="710" y="572"/>
                  <a:pt x="710" y="572"/>
                  <a:pt x="710" y="572"/>
                </a:cubicBezTo>
                <a:cubicBezTo>
                  <a:pt x="696" y="523"/>
                  <a:pt x="672" y="523"/>
                  <a:pt x="644" y="527"/>
                </a:cubicBezTo>
                <a:cubicBezTo>
                  <a:pt x="644" y="527"/>
                  <a:pt x="589" y="535"/>
                  <a:pt x="601" y="594"/>
                </a:cubicBezTo>
                <a:cubicBezTo>
                  <a:pt x="703" y="1140"/>
                  <a:pt x="703" y="1140"/>
                  <a:pt x="703" y="1140"/>
                </a:cubicBezTo>
                <a:cubicBezTo>
                  <a:pt x="703" y="1148"/>
                  <a:pt x="705" y="1152"/>
                  <a:pt x="705" y="1159"/>
                </a:cubicBezTo>
                <a:cubicBezTo>
                  <a:pt x="705" y="1183"/>
                  <a:pt x="696" y="1207"/>
                  <a:pt x="679" y="1226"/>
                </a:cubicBezTo>
                <a:cubicBezTo>
                  <a:pt x="674" y="1233"/>
                  <a:pt x="667" y="1238"/>
                  <a:pt x="663" y="1238"/>
                </a:cubicBezTo>
                <a:cubicBezTo>
                  <a:pt x="632" y="1242"/>
                  <a:pt x="603" y="1235"/>
                  <a:pt x="577" y="1216"/>
                </a:cubicBezTo>
                <a:cubicBezTo>
                  <a:pt x="547" y="1193"/>
                  <a:pt x="525" y="1143"/>
                  <a:pt x="504" y="1112"/>
                </a:cubicBezTo>
                <a:cubicBezTo>
                  <a:pt x="492" y="1093"/>
                  <a:pt x="483" y="1072"/>
                  <a:pt x="468" y="1055"/>
                </a:cubicBezTo>
                <a:cubicBezTo>
                  <a:pt x="440" y="1027"/>
                  <a:pt x="383" y="1003"/>
                  <a:pt x="348" y="1032"/>
                </a:cubicBezTo>
                <a:cubicBezTo>
                  <a:pt x="338" y="1041"/>
                  <a:pt x="326" y="1065"/>
                  <a:pt x="336" y="1077"/>
                </a:cubicBezTo>
                <a:cubicBezTo>
                  <a:pt x="350" y="1096"/>
                  <a:pt x="369" y="1117"/>
                  <a:pt x="378" y="1138"/>
                </a:cubicBezTo>
                <a:cubicBezTo>
                  <a:pt x="388" y="1155"/>
                  <a:pt x="393" y="1174"/>
                  <a:pt x="400" y="1193"/>
                </a:cubicBezTo>
                <a:cubicBezTo>
                  <a:pt x="404" y="1204"/>
                  <a:pt x="407" y="1235"/>
                  <a:pt x="416" y="1245"/>
                </a:cubicBezTo>
                <a:cubicBezTo>
                  <a:pt x="426" y="1254"/>
                  <a:pt x="435" y="1273"/>
                  <a:pt x="442" y="1285"/>
                </a:cubicBezTo>
                <a:cubicBezTo>
                  <a:pt x="459" y="1311"/>
                  <a:pt x="483" y="1339"/>
                  <a:pt x="492" y="1368"/>
                </a:cubicBezTo>
                <a:cubicBezTo>
                  <a:pt x="525" y="1415"/>
                  <a:pt x="539" y="1477"/>
                  <a:pt x="575" y="1522"/>
                </a:cubicBezTo>
                <a:cubicBezTo>
                  <a:pt x="620" y="1576"/>
                  <a:pt x="663" y="1628"/>
                  <a:pt x="729" y="1659"/>
                </a:cubicBezTo>
                <a:cubicBezTo>
                  <a:pt x="752" y="1673"/>
                  <a:pt x="769" y="1692"/>
                  <a:pt x="783" y="1713"/>
                </a:cubicBezTo>
                <a:cubicBezTo>
                  <a:pt x="805" y="1827"/>
                  <a:pt x="805" y="1827"/>
                  <a:pt x="805" y="1827"/>
                </a:cubicBezTo>
                <a:cubicBezTo>
                  <a:pt x="887" y="1813"/>
                  <a:pt x="1224" y="1756"/>
                  <a:pt x="1259" y="1749"/>
                </a:cubicBezTo>
                <a:cubicBezTo>
                  <a:pt x="1238" y="1652"/>
                  <a:pt x="1238" y="1652"/>
                  <a:pt x="1238" y="1652"/>
                </a:cubicBezTo>
                <a:cubicBezTo>
                  <a:pt x="1235" y="1649"/>
                  <a:pt x="1235" y="1649"/>
                  <a:pt x="1235" y="1649"/>
                </a:cubicBezTo>
                <a:cubicBezTo>
                  <a:pt x="1245" y="1626"/>
                  <a:pt x="1250" y="1600"/>
                  <a:pt x="1257" y="1576"/>
                </a:cubicBezTo>
                <a:cubicBezTo>
                  <a:pt x="1262" y="1555"/>
                  <a:pt x="1266" y="1536"/>
                  <a:pt x="1266" y="1514"/>
                </a:cubicBezTo>
                <a:cubicBezTo>
                  <a:pt x="1269" y="1462"/>
                  <a:pt x="1271" y="1408"/>
                  <a:pt x="1273" y="1354"/>
                </a:cubicBezTo>
                <a:cubicBezTo>
                  <a:pt x="1273" y="1344"/>
                  <a:pt x="1273" y="1335"/>
                  <a:pt x="1276" y="1325"/>
                </a:cubicBezTo>
                <a:cubicBezTo>
                  <a:pt x="1280" y="1294"/>
                  <a:pt x="1262" y="1211"/>
                  <a:pt x="1198" y="1207"/>
                </a:cubicBezTo>
                <a:cubicBezTo>
                  <a:pt x="1195" y="1207"/>
                  <a:pt x="1195" y="1207"/>
                  <a:pt x="1195" y="1204"/>
                </a:cubicBezTo>
                <a:cubicBezTo>
                  <a:pt x="1179" y="1171"/>
                  <a:pt x="1157" y="1140"/>
                  <a:pt x="1131" y="1112"/>
                </a:cubicBezTo>
                <a:cubicBezTo>
                  <a:pt x="1101" y="1079"/>
                  <a:pt x="1058" y="1055"/>
                  <a:pt x="1013" y="1048"/>
                </a:cubicBezTo>
                <a:close/>
                <a:moveTo>
                  <a:pt x="826" y="381"/>
                </a:moveTo>
                <a:cubicBezTo>
                  <a:pt x="442" y="381"/>
                  <a:pt x="442" y="381"/>
                  <a:pt x="442" y="381"/>
                </a:cubicBezTo>
                <a:cubicBezTo>
                  <a:pt x="442" y="0"/>
                  <a:pt x="442" y="0"/>
                  <a:pt x="442" y="0"/>
                </a:cubicBezTo>
                <a:cubicBezTo>
                  <a:pt x="826" y="0"/>
                  <a:pt x="826" y="0"/>
                  <a:pt x="826" y="0"/>
                </a:cubicBezTo>
                <a:cubicBezTo>
                  <a:pt x="826" y="381"/>
                  <a:pt x="826" y="381"/>
                  <a:pt x="826" y="381"/>
                </a:cubicBezTo>
                <a:cubicBezTo>
                  <a:pt x="826" y="381"/>
                  <a:pt x="826" y="381"/>
                  <a:pt x="826" y="381"/>
                </a:cubicBezTo>
                <a:close/>
                <a:moveTo>
                  <a:pt x="386" y="381"/>
                </a:moveTo>
                <a:cubicBezTo>
                  <a:pt x="0" y="381"/>
                  <a:pt x="0" y="381"/>
                  <a:pt x="0" y="381"/>
                </a:cubicBezTo>
                <a:cubicBezTo>
                  <a:pt x="0" y="0"/>
                  <a:pt x="0" y="0"/>
                  <a:pt x="0" y="0"/>
                </a:cubicBezTo>
                <a:cubicBezTo>
                  <a:pt x="386" y="0"/>
                  <a:pt x="386" y="0"/>
                  <a:pt x="386" y="0"/>
                </a:cubicBezTo>
                <a:cubicBezTo>
                  <a:pt x="386" y="381"/>
                  <a:pt x="386" y="381"/>
                  <a:pt x="386" y="381"/>
                </a:cubicBezTo>
                <a:cubicBezTo>
                  <a:pt x="386" y="381"/>
                  <a:pt x="386" y="381"/>
                  <a:pt x="386" y="381"/>
                </a:cubicBezTo>
                <a:close/>
                <a:moveTo>
                  <a:pt x="594" y="821"/>
                </a:moveTo>
                <a:cubicBezTo>
                  <a:pt x="442" y="821"/>
                  <a:pt x="442" y="821"/>
                  <a:pt x="442" y="821"/>
                </a:cubicBezTo>
                <a:cubicBezTo>
                  <a:pt x="442" y="437"/>
                  <a:pt x="442" y="437"/>
                  <a:pt x="442" y="437"/>
                </a:cubicBezTo>
                <a:cubicBezTo>
                  <a:pt x="826" y="437"/>
                  <a:pt x="826" y="437"/>
                  <a:pt x="826" y="437"/>
                </a:cubicBezTo>
                <a:cubicBezTo>
                  <a:pt x="826" y="821"/>
                  <a:pt x="826" y="821"/>
                  <a:pt x="826" y="821"/>
                </a:cubicBezTo>
                <a:cubicBezTo>
                  <a:pt x="826" y="821"/>
                  <a:pt x="826" y="821"/>
                  <a:pt x="826" y="821"/>
                </a:cubicBezTo>
                <a:cubicBezTo>
                  <a:pt x="755" y="561"/>
                  <a:pt x="755" y="561"/>
                  <a:pt x="755" y="561"/>
                </a:cubicBezTo>
                <a:cubicBezTo>
                  <a:pt x="755" y="561"/>
                  <a:pt x="755" y="561"/>
                  <a:pt x="755" y="561"/>
                </a:cubicBezTo>
                <a:cubicBezTo>
                  <a:pt x="755" y="561"/>
                  <a:pt x="755" y="561"/>
                  <a:pt x="755" y="561"/>
                </a:cubicBezTo>
                <a:cubicBezTo>
                  <a:pt x="736" y="492"/>
                  <a:pt x="693" y="478"/>
                  <a:pt x="663" y="478"/>
                </a:cubicBezTo>
                <a:cubicBezTo>
                  <a:pt x="653" y="478"/>
                  <a:pt x="644" y="478"/>
                  <a:pt x="636" y="480"/>
                </a:cubicBezTo>
                <a:cubicBezTo>
                  <a:pt x="627" y="482"/>
                  <a:pt x="591" y="490"/>
                  <a:pt x="570" y="520"/>
                </a:cubicBezTo>
                <a:cubicBezTo>
                  <a:pt x="558" y="537"/>
                  <a:pt x="547" y="563"/>
                  <a:pt x="554" y="601"/>
                </a:cubicBezTo>
                <a:cubicBezTo>
                  <a:pt x="594" y="821"/>
                  <a:pt x="594" y="821"/>
                  <a:pt x="594" y="821"/>
                </a:cubicBezTo>
                <a:cubicBezTo>
                  <a:pt x="594" y="821"/>
                  <a:pt x="594" y="821"/>
                  <a:pt x="594" y="821"/>
                </a:cubicBezTo>
                <a:close/>
                <a:moveTo>
                  <a:pt x="371" y="1261"/>
                </a:moveTo>
                <a:cubicBezTo>
                  <a:pt x="0" y="1261"/>
                  <a:pt x="0" y="1261"/>
                  <a:pt x="0" y="1261"/>
                </a:cubicBezTo>
                <a:cubicBezTo>
                  <a:pt x="0" y="880"/>
                  <a:pt x="0" y="880"/>
                  <a:pt x="0" y="880"/>
                </a:cubicBezTo>
                <a:cubicBezTo>
                  <a:pt x="606" y="880"/>
                  <a:pt x="606" y="880"/>
                  <a:pt x="606" y="880"/>
                </a:cubicBezTo>
                <a:cubicBezTo>
                  <a:pt x="655" y="1150"/>
                  <a:pt x="655" y="1150"/>
                  <a:pt x="655" y="1150"/>
                </a:cubicBezTo>
                <a:cubicBezTo>
                  <a:pt x="655" y="1152"/>
                  <a:pt x="658" y="1155"/>
                  <a:pt x="658" y="1157"/>
                </a:cubicBezTo>
                <a:cubicBezTo>
                  <a:pt x="658" y="1157"/>
                  <a:pt x="658" y="1157"/>
                  <a:pt x="658" y="1157"/>
                </a:cubicBezTo>
                <a:cubicBezTo>
                  <a:pt x="658" y="1159"/>
                  <a:pt x="658" y="1159"/>
                  <a:pt x="658" y="1159"/>
                </a:cubicBezTo>
                <a:cubicBezTo>
                  <a:pt x="658" y="1171"/>
                  <a:pt x="653" y="1181"/>
                  <a:pt x="646" y="1193"/>
                </a:cubicBezTo>
                <a:cubicBezTo>
                  <a:pt x="644" y="1193"/>
                  <a:pt x="644" y="1193"/>
                  <a:pt x="644" y="1193"/>
                </a:cubicBezTo>
                <a:cubicBezTo>
                  <a:pt x="632" y="1193"/>
                  <a:pt x="620" y="1188"/>
                  <a:pt x="608" y="1178"/>
                </a:cubicBezTo>
                <a:cubicBezTo>
                  <a:pt x="608" y="1178"/>
                  <a:pt x="608" y="1178"/>
                  <a:pt x="608" y="1178"/>
                </a:cubicBezTo>
                <a:cubicBezTo>
                  <a:pt x="608" y="1178"/>
                  <a:pt x="608" y="1178"/>
                  <a:pt x="608" y="1178"/>
                </a:cubicBezTo>
                <a:cubicBezTo>
                  <a:pt x="591" y="1167"/>
                  <a:pt x="577" y="1140"/>
                  <a:pt x="563" y="1117"/>
                </a:cubicBezTo>
                <a:cubicBezTo>
                  <a:pt x="556" y="1107"/>
                  <a:pt x="551" y="1096"/>
                  <a:pt x="544" y="1086"/>
                </a:cubicBezTo>
                <a:cubicBezTo>
                  <a:pt x="539" y="1079"/>
                  <a:pt x="537" y="1074"/>
                  <a:pt x="532" y="1067"/>
                </a:cubicBezTo>
                <a:cubicBezTo>
                  <a:pt x="525" y="1053"/>
                  <a:pt x="516" y="1036"/>
                  <a:pt x="502" y="1022"/>
                </a:cubicBezTo>
                <a:cubicBezTo>
                  <a:pt x="473" y="991"/>
                  <a:pt x="428" y="972"/>
                  <a:pt x="388" y="972"/>
                </a:cubicBezTo>
                <a:cubicBezTo>
                  <a:pt x="362" y="972"/>
                  <a:pt x="338" y="980"/>
                  <a:pt x="319" y="994"/>
                </a:cubicBezTo>
                <a:cubicBezTo>
                  <a:pt x="293" y="1017"/>
                  <a:pt x="270" y="1069"/>
                  <a:pt x="298" y="1105"/>
                </a:cubicBezTo>
                <a:cubicBezTo>
                  <a:pt x="303" y="1110"/>
                  <a:pt x="305" y="1114"/>
                  <a:pt x="310" y="1119"/>
                </a:cubicBezTo>
                <a:cubicBezTo>
                  <a:pt x="319" y="1133"/>
                  <a:pt x="331" y="1148"/>
                  <a:pt x="336" y="1157"/>
                </a:cubicBezTo>
                <a:cubicBezTo>
                  <a:pt x="343" y="1174"/>
                  <a:pt x="350" y="1193"/>
                  <a:pt x="355" y="1207"/>
                </a:cubicBezTo>
                <a:cubicBezTo>
                  <a:pt x="355" y="1209"/>
                  <a:pt x="357" y="1214"/>
                  <a:pt x="357" y="1219"/>
                </a:cubicBezTo>
                <a:cubicBezTo>
                  <a:pt x="359" y="1233"/>
                  <a:pt x="364" y="1247"/>
                  <a:pt x="371" y="1261"/>
                </a:cubicBezTo>
                <a:close/>
                <a:moveTo>
                  <a:pt x="386" y="821"/>
                </a:moveTo>
                <a:cubicBezTo>
                  <a:pt x="0" y="821"/>
                  <a:pt x="0" y="821"/>
                  <a:pt x="0" y="821"/>
                </a:cubicBezTo>
                <a:cubicBezTo>
                  <a:pt x="0" y="437"/>
                  <a:pt x="0" y="437"/>
                  <a:pt x="0" y="437"/>
                </a:cubicBezTo>
                <a:cubicBezTo>
                  <a:pt x="386" y="437"/>
                  <a:pt x="386" y="437"/>
                  <a:pt x="386" y="437"/>
                </a:cubicBezTo>
                <a:cubicBezTo>
                  <a:pt x="386" y="821"/>
                  <a:pt x="386" y="821"/>
                  <a:pt x="386" y="821"/>
                </a:cubicBezTo>
                <a:cubicBezTo>
                  <a:pt x="386" y="821"/>
                  <a:pt x="386" y="821"/>
                  <a:pt x="386" y="821"/>
                </a:cubicBezTo>
                <a:close/>
              </a:path>
            </a:pathLst>
          </a:custGeom>
          <a:solidFill>
            <a:schemeClr val="tx1"/>
          </a:solidFill>
          <a:ln>
            <a:noFill/>
          </a:ln>
        </p:spPr>
        <p:txBody>
          <a:bodyPr vert="horz" wrap="square" lIns="91401" tIns="45700" rIns="91401" bIns="45700" numCol="1" anchor="t" anchorCtr="0" compatLnSpc="1">
            <a:prstTxWarp prst="textNoShape">
              <a:avLst/>
            </a:prstTxWarp>
          </a:bodyPr>
          <a:lstStyle/>
          <a:p>
            <a:pPr defTabSz="932205">
              <a:defRPr/>
            </a:pPr>
            <a:endParaRPr lang="en-US">
              <a:latin typeface="Segoe UI"/>
            </a:endParaRPr>
          </a:p>
        </p:txBody>
      </p:sp>
      <p:sp>
        <p:nvSpPr>
          <p:cNvPr id="110" name="TextBox 109"/>
          <p:cNvSpPr txBox="1"/>
          <p:nvPr/>
        </p:nvSpPr>
        <p:spPr>
          <a:xfrm>
            <a:off x="1743697" y="4744170"/>
            <a:ext cx="1443502" cy="1058125"/>
          </a:xfrm>
          <a:prstGeom prst="rect">
            <a:avLst/>
          </a:prstGeom>
          <a:noFill/>
        </p:spPr>
        <p:txBody>
          <a:bodyPr wrap="square" lIns="182802" tIns="146241" rIns="182802" bIns="146241" rtlCol="0">
            <a:spAutoFit/>
          </a:bodyPr>
          <a:lstStyle/>
          <a:p>
            <a:pPr defTabSz="932205">
              <a:lnSpc>
                <a:spcPct val="90000"/>
              </a:lnSpc>
              <a:spcBef>
                <a:spcPct val="0"/>
              </a:spcBef>
              <a:defRPr/>
            </a:pPr>
            <a:r>
              <a:rPr lang="en-US" spc="-30">
                <a:latin typeface="Segoe UI Semilight" panose="020B0402040204020203" pitchFamily="34" charset="0"/>
                <a:cs typeface="Segoe UI Semilight" panose="020B0402040204020203" pitchFamily="34" charset="0"/>
              </a:rPr>
              <a:t>Sensors </a:t>
            </a:r>
            <a:br>
              <a:rPr lang="en-US" spc="-30">
                <a:latin typeface="Segoe UI Semilight" panose="020B0402040204020203" pitchFamily="34" charset="0"/>
                <a:cs typeface="Segoe UI Semilight" panose="020B0402040204020203" pitchFamily="34" charset="0"/>
              </a:rPr>
            </a:br>
            <a:r>
              <a:rPr lang="en-US" spc="-30">
                <a:latin typeface="Segoe UI Semilight" panose="020B0402040204020203" pitchFamily="34" charset="0"/>
                <a:cs typeface="Segoe UI Semilight" panose="020B0402040204020203" pitchFamily="34" charset="0"/>
              </a:rPr>
              <a:t>and </a:t>
            </a:r>
            <a:br>
              <a:rPr lang="en-US" spc="-30">
                <a:latin typeface="Segoe UI Semilight" panose="020B0402040204020203" pitchFamily="34" charset="0"/>
                <a:cs typeface="Segoe UI Semilight" panose="020B0402040204020203" pitchFamily="34" charset="0"/>
              </a:rPr>
            </a:br>
            <a:r>
              <a:rPr lang="en-US" spc="-30">
                <a:latin typeface="Segoe UI Semilight" panose="020B0402040204020203" pitchFamily="34" charset="0"/>
                <a:cs typeface="Segoe UI Semilight" panose="020B0402040204020203" pitchFamily="34" charset="0"/>
              </a:rPr>
              <a:t>devices</a:t>
            </a:r>
          </a:p>
        </p:txBody>
      </p:sp>
      <p:sp>
        <p:nvSpPr>
          <p:cNvPr id="42" name="Title 1"/>
          <p:cNvSpPr txBox="1">
            <a:spLocks/>
          </p:cNvSpPr>
          <p:nvPr/>
        </p:nvSpPr>
        <p:spPr>
          <a:xfrm>
            <a:off x="548493" y="295731"/>
            <a:ext cx="11887100" cy="91744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endParaRPr lang="en-US" sz="4799">
              <a:solidFill>
                <a:srgbClr val="FFFFFF"/>
              </a:solidFill>
              <a:latin typeface="Segoe UI Light"/>
            </a:endParaRPr>
          </a:p>
        </p:txBody>
      </p:sp>
      <p:sp>
        <p:nvSpPr>
          <p:cNvPr id="4" name="Title 3"/>
          <p:cNvSpPr>
            <a:spLocks noGrp="1"/>
          </p:cNvSpPr>
          <p:nvPr>
            <p:ph type="title"/>
          </p:nvPr>
        </p:nvSpPr>
        <p:spPr/>
        <p:txBody>
          <a:bodyPr/>
          <a:lstStyle/>
          <a:p>
            <a:pPr lvl="0"/>
            <a:r>
              <a:rPr lang="en-US"/>
              <a:t>Microsoft R Server family</a:t>
            </a:r>
            <a:br>
              <a:rPr lang="en-US"/>
            </a:br>
            <a:endParaRPr lang="en-US"/>
          </a:p>
        </p:txBody>
      </p:sp>
      <p:sp>
        <p:nvSpPr>
          <p:cNvPr id="8" name="Text Placeholder 7"/>
          <p:cNvSpPr>
            <a:spLocks noGrp="1"/>
          </p:cNvSpPr>
          <p:nvPr>
            <p:ph type="body" sz="quarter" idx="11"/>
          </p:nvPr>
        </p:nvSpPr>
        <p:spPr/>
        <p:txBody>
          <a:bodyPr/>
          <a:lstStyle/>
          <a:p>
            <a:r>
              <a:rPr lang="en-US"/>
              <a:t>From Data To Action On Premises and In the Cloud</a:t>
            </a:r>
          </a:p>
        </p:txBody>
      </p:sp>
      <p:grpSp>
        <p:nvGrpSpPr>
          <p:cNvPr id="7" name="Group 6"/>
          <p:cNvGrpSpPr/>
          <p:nvPr/>
        </p:nvGrpSpPr>
        <p:grpSpPr>
          <a:xfrm>
            <a:off x="1910967" y="6070677"/>
            <a:ext cx="8671915" cy="380897"/>
            <a:chOff x="1910356" y="6071041"/>
            <a:chExt cx="8673145" cy="380951"/>
          </a:xfrm>
        </p:grpSpPr>
        <p:sp>
          <p:nvSpPr>
            <p:cNvPr id="21" name="Rectangle 20"/>
            <p:cNvSpPr/>
            <p:nvPr/>
          </p:nvSpPr>
          <p:spPr>
            <a:xfrm>
              <a:off x="5313549" y="6071041"/>
              <a:ext cx="1602871" cy="376684"/>
            </a:xfrm>
            <a:prstGeom prst="rect">
              <a:avLst/>
            </a:prstGeom>
          </p:spPr>
          <p:txBody>
            <a:bodyPr wrap="none">
              <a:spAutoFit/>
            </a:bodyPr>
            <a:lstStyle/>
            <a:p>
              <a:pPr algn="ctr" defTabSz="724734">
                <a:spcBef>
                  <a:spcPct val="0"/>
                </a:spcBef>
                <a:spcAft>
                  <a:spcPct val="35000"/>
                </a:spcAft>
                <a:defRPr/>
              </a:pPr>
              <a:r>
                <a:rPr lang="en-US" b="1" spc="-30">
                  <a:latin typeface="Segoe UI Semilight" panose="020B0402040204020203" pitchFamily="34" charset="0"/>
                  <a:cs typeface="Segoe UI Semilight" panose="020B0402040204020203" pitchFamily="34" charset="0"/>
                </a:rPr>
                <a:t>INTELLIGENCE</a:t>
              </a:r>
            </a:p>
          </p:txBody>
        </p:sp>
        <p:sp>
          <p:nvSpPr>
            <p:cNvPr id="46" name="Rectangle 45"/>
            <p:cNvSpPr/>
            <p:nvPr/>
          </p:nvSpPr>
          <p:spPr>
            <a:xfrm>
              <a:off x="1910356" y="6075308"/>
              <a:ext cx="719559" cy="376684"/>
            </a:xfrm>
            <a:prstGeom prst="rect">
              <a:avLst/>
            </a:prstGeom>
          </p:spPr>
          <p:txBody>
            <a:bodyPr wrap="none">
              <a:spAutoFit/>
            </a:bodyPr>
            <a:lstStyle/>
            <a:p>
              <a:pPr algn="ctr" defTabSz="724734">
                <a:spcBef>
                  <a:spcPct val="0"/>
                </a:spcBef>
                <a:spcAft>
                  <a:spcPct val="35000"/>
                </a:spcAft>
                <a:defRPr/>
              </a:pPr>
              <a:r>
                <a:rPr lang="en-US" b="1" spc="-30">
                  <a:latin typeface="Segoe UI Semilight" panose="020B0402040204020203" pitchFamily="34" charset="0"/>
                  <a:cs typeface="Segoe UI Semilight" panose="020B0402040204020203" pitchFamily="34" charset="0"/>
                </a:rPr>
                <a:t>DATA</a:t>
              </a:r>
            </a:p>
          </p:txBody>
        </p:sp>
        <p:sp>
          <p:nvSpPr>
            <p:cNvPr id="47" name="Right Arrow 46"/>
            <p:cNvSpPr/>
            <p:nvPr/>
          </p:nvSpPr>
          <p:spPr bwMode="auto">
            <a:xfrm>
              <a:off x="2839573" y="6118075"/>
              <a:ext cx="2435269" cy="259580"/>
            </a:xfrm>
            <a:prstGeom prs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t" anchorCtr="0" forceAA="0" compatLnSpc="1">
              <a:prstTxWarp prst="textNoShape">
                <a:avLst/>
              </a:prstTxWarp>
              <a:noAutofit/>
            </a:bodyPr>
            <a:lstStyle/>
            <a:p>
              <a:pPr algn="ctr" defTabSz="950663" fontAlgn="base">
                <a:lnSpc>
                  <a:spcPct val="90000"/>
                </a:lnSpc>
                <a:spcBef>
                  <a:spcPct val="0"/>
                </a:spcBef>
                <a:spcAft>
                  <a:spcPct val="0"/>
                </a:spcAft>
                <a:defRPr/>
              </a:pPr>
              <a:endParaRPr lang="en-US" sz="2448" err="1">
                <a:solidFill>
                  <a:schemeClr val="tx1"/>
                </a:solidFill>
                <a:latin typeface="Segoe UI"/>
                <a:ea typeface="Segoe UI" pitchFamily="34" charset="0"/>
                <a:cs typeface="Segoe UI" pitchFamily="34" charset="0"/>
              </a:endParaRPr>
            </a:p>
          </p:txBody>
        </p:sp>
        <p:sp>
          <p:nvSpPr>
            <p:cNvPr id="48" name="Rectangle 47"/>
            <p:cNvSpPr/>
            <p:nvPr/>
          </p:nvSpPr>
          <p:spPr>
            <a:xfrm>
              <a:off x="9594508" y="6071041"/>
              <a:ext cx="988993" cy="376684"/>
            </a:xfrm>
            <a:prstGeom prst="rect">
              <a:avLst/>
            </a:prstGeom>
          </p:spPr>
          <p:txBody>
            <a:bodyPr wrap="none">
              <a:spAutoFit/>
            </a:bodyPr>
            <a:lstStyle/>
            <a:p>
              <a:pPr algn="ctr" defTabSz="724734">
                <a:spcBef>
                  <a:spcPct val="0"/>
                </a:spcBef>
                <a:spcAft>
                  <a:spcPct val="35000"/>
                </a:spcAft>
                <a:defRPr/>
              </a:pPr>
              <a:r>
                <a:rPr lang="en-US" b="1" spc="-30">
                  <a:latin typeface="Segoe UI Semilight" panose="020B0402040204020203" pitchFamily="34" charset="0"/>
                  <a:cs typeface="Segoe UI Semilight" panose="020B0402040204020203" pitchFamily="34" charset="0"/>
                </a:rPr>
                <a:t>ACTION</a:t>
              </a:r>
            </a:p>
          </p:txBody>
        </p:sp>
        <p:sp>
          <p:nvSpPr>
            <p:cNvPr id="49" name="Right Arrow 48"/>
            <p:cNvSpPr/>
            <p:nvPr/>
          </p:nvSpPr>
          <p:spPr bwMode="auto">
            <a:xfrm>
              <a:off x="6970896" y="6110723"/>
              <a:ext cx="2435267" cy="25958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5" rIns="186468" bIns="149175" numCol="1" spcCol="0" rtlCol="0" fromWordArt="0" anchor="t" anchorCtr="0" forceAA="0" compatLnSpc="1">
              <a:prstTxWarp prst="textNoShape">
                <a:avLst/>
              </a:prstTxWarp>
              <a:noAutofit/>
            </a:bodyPr>
            <a:lstStyle/>
            <a:p>
              <a:pPr algn="ctr" defTabSz="950663" fontAlgn="base">
                <a:lnSpc>
                  <a:spcPct val="90000"/>
                </a:lnSpc>
                <a:spcBef>
                  <a:spcPct val="0"/>
                </a:spcBef>
                <a:spcAft>
                  <a:spcPct val="0"/>
                </a:spcAft>
                <a:defRPr/>
              </a:pPr>
              <a:endParaRPr lang="en-US" sz="2448" err="1">
                <a:solidFill>
                  <a:schemeClr val="tx1"/>
                </a:solidFill>
                <a:latin typeface="Segoe UI"/>
                <a:ea typeface="Segoe UI" pitchFamily="34" charset="0"/>
                <a:cs typeface="Segoe UI" pitchFamily="34" charset="0"/>
              </a:endParaRPr>
            </a:p>
          </p:txBody>
        </p:sp>
      </p:grpSp>
      <p:sp>
        <p:nvSpPr>
          <p:cNvPr id="65" name="Freeform 64"/>
          <p:cNvSpPr/>
          <p:nvPr/>
        </p:nvSpPr>
        <p:spPr bwMode="auto">
          <a:xfrm flipH="1">
            <a:off x="8006219" y="2364220"/>
            <a:ext cx="459721" cy="2910055"/>
          </a:xfrm>
          <a:custGeom>
            <a:avLst/>
            <a:gdLst>
              <a:gd name="connsiteX0" fmla="*/ 0 w 1081668"/>
              <a:gd name="connsiteY0" fmla="*/ 0 h 2910468"/>
              <a:gd name="connsiteX1" fmla="*/ 1081668 w 1081668"/>
              <a:gd name="connsiteY1" fmla="*/ 0 h 2910468"/>
              <a:gd name="connsiteX2" fmla="*/ 1081668 w 1081668"/>
              <a:gd name="connsiteY2" fmla="*/ 2910468 h 2910468"/>
              <a:gd name="connsiteX3" fmla="*/ 33453 w 1081668"/>
              <a:gd name="connsiteY3" fmla="*/ 2910468 h 2910468"/>
            </a:gdLst>
            <a:ahLst/>
            <a:cxnLst>
              <a:cxn ang="0">
                <a:pos x="connsiteX0" y="connsiteY0"/>
              </a:cxn>
              <a:cxn ang="0">
                <a:pos x="connsiteX1" y="connsiteY1"/>
              </a:cxn>
              <a:cxn ang="0">
                <a:pos x="connsiteX2" y="connsiteY2"/>
              </a:cxn>
              <a:cxn ang="0">
                <a:pos x="connsiteX3" y="connsiteY3"/>
              </a:cxn>
            </a:cxnLst>
            <a:rect l="l" t="t" r="r" b="b"/>
            <a:pathLst>
              <a:path w="1081668" h="2910468">
                <a:moveTo>
                  <a:pt x="0" y="0"/>
                </a:moveTo>
                <a:lnTo>
                  <a:pt x="1081668" y="0"/>
                </a:lnTo>
                <a:lnTo>
                  <a:pt x="1081668" y="2910468"/>
                </a:lnTo>
                <a:lnTo>
                  <a:pt x="33453" y="2910468"/>
                </a:lnTo>
              </a:path>
            </a:pathLst>
          </a:cu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2" name="Group 1"/>
          <p:cNvGrpSpPr/>
          <p:nvPr/>
        </p:nvGrpSpPr>
        <p:grpSpPr>
          <a:xfrm>
            <a:off x="8424915" y="1922395"/>
            <a:ext cx="1097125" cy="1096839"/>
            <a:chOff x="8166522" y="505019"/>
            <a:chExt cx="1097280" cy="1096995"/>
          </a:xfrm>
        </p:grpSpPr>
        <p:sp>
          <p:nvSpPr>
            <p:cNvPr id="55" name="Oval 2"/>
            <p:cNvSpPr>
              <a:spLocks noChangeAspect="1"/>
            </p:cNvSpPr>
            <p:nvPr/>
          </p:nvSpPr>
          <p:spPr bwMode="auto">
            <a:xfrm>
              <a:off x="8166522" y="505019"/>
              <a:ext cx="1097280" cy="1096995"/>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47" tIns="46623" rIns="46623" bIns="93247" numCol="1" spcCol="0" rtlCol="0" fromWordArt="0" anchor="b" anchorCtr="0" forceAA="0" compatLnSpc="1">
              <a:prstTxWarp prst="textNoShape">
                <a:avLst/>
              </a:prstTxWarp>
              <a:noAutofit/>
            </a:bodyPr>
            <a:lstStyle/>
            <a:p>
              <a:pPr algn="ctr" defTabSz="932111" fontAlgn="base">
                <a:spcBef>
                  <a:spcPct val="0"/>
                </a:spcBef>
                <a:spcAft>
                  <a:spcPct val="0"/>
                </a:spcAft>
              </a:pPr>
              <a:endParaRPr lang="en-US" sz="2040" spc="-51">
                <a:solidFill>
                  <a:schemeClr val="tx1"/>
                </a:solidFill>
                <a:latin typeface="Segoe UI"/>
                <a:ea typeface="Segoe UI" pitchFamily="34" charset="0"/>
                <a:cs typeface="Segoe UI" pitchFamily="34" charset="0"/>
              </a:endParaRPr>
            </a:p>
          </p:txBody>
        </p:sp>
        <p:sp>
          <p:nvSpPr>
            <p:cNvPr id="50" name="Freeform 5"/>
            <p:cNvSpPr>
              <a:spLocks noEditPoints="1"/>
            </p:cNvSpPr>
            <p:nvPr/>
          </p:nvSpPr>
          <p:spPr bwMode="auto">
            <a:xfrm>
              <a:off x="8446981" y="834434"/>
              <a:ext cx="536362" cy="438165"/>
            </a:xfrm>
            <a:custGeom>
              <a:avLst/>
              <a:gdLst>
                <a:gd name="T0" fmla="*/ 116 w 128"/>
                <a:gd name="T1" fmla="*/ 36 h 104"/>
                <a:gd name="T2" fmla="*/ 124 w 128"/>
                <a:gd name="T3" fmla="*/ 20 h 104"/>
                <a:gd name="T4" fmla="*/ 104 w 128"/>
                <a:gd name="T5" fmla="*/ 0 h 104"/>
                <a:gd name="T6" fmla="*/ 84 w 128"/>
                <a:gd name="T7" fmla="*/ 20 h 104"/>
                <a:gd name="T8" fmla="*/ 92 w 128"/>
                <a:gd name="T9" fmla="*/ 36 h 104"/>
                <a:gd name="T10" fmla="*/ 84 w 128"/>
                <a:gd name="T11" fmla="*/ 43 h 104"/>
                <a:gd name="T12" fmla="*/ 64 w 128"/>
                <a:gd name="T13" fmla="*/ 32 h 104"/>
                <a:gd name="T14" fmla="*/ 44 w 128"/>
                <a:gd name="T15" fmla="*/ 43 h 104"/>
                <a:gd name="T16" fmla="*/ 36 w 128"/>
                <a:gd name="T17" fmla="*/ 36 h 104"/>
                <a:gd name="T18" fmla="*/ 44 w 128"/>
                <a:gd name="T19" fmla="*/ 20 h 104"/>
                <a:gd name="T20" fmla="*/ 24 w 128"/>
                <a:gd name="T21" fmla="*/ 0 h 104"/>
                <a:gd name="T22" fmla="*/ 4 w 128"/>
                <a:gd name="T23" fmla="*/ 20 h 104"/>
                <a:gd name="T24" fmla="*/ 12 w 128"/>
                <a:gd name="T25" fmla="*/ 36 h 104"/>
                <a:gd name="T26" fmla="*/ 0 w 128"/>
                <a:gd name="T27" fmla="*/ 56 h 104"/>
                <a:gd name="T28" fmla="*/ 8 w 128"/>
                <a:gd name="T29" fmla="*/ 56 h 104"/>
                <a:gd name="T30" fmla="*/ 24 w 128"/>
                <a:gd name="T31" fmla="*/ 40 h 104"/>
                <a:gd name="T32" fmla="*/ 40 w 128"/>
                <a:gd name="T33" fmla="*/ 56 h 104"/>
                <a:gd name="T34" fmla="*/ 50 w 128"/>
                <a:gd name="T35" fmla="*/ 75 h 104"/>
                <a:gd name="T36" fmla="*/ 32 w 128"/>
                <a:gd name="T37" fmla="*/ 104 h 104"/>
                <a:gd name="T38" fmla="*/ 40 w 128"/>
                <a:gd name="T39" fmla="*/ 104 h 104"/>
                <a:gd name="T40" fmla="*/ 64 w 128"/>
                <a:gd name="T41" fmla="*/ 80 h 104"/>
                <a:gd name="T42" fmla="*/ 88 w 128"/>
                <a:gd name="T43" fmla="*/ 104 h 104"/>
                <a:gd name="T44" fmla="*/ 96 w 128"/>
                <a:gd name="T45" fmla="*/ 104 h 104"/>
                <a:gd name="T46" fmla="*/ 78 w 128"/>
                <a:gd name="T47" fmla="*/ 75 h 104"/>
                <a:gd name="T48" fmla="*/ 88 w 128"/>
                <a:gd name="T49" fmla="*/ 56 h 104"/>
                <a:gd name="T50" fmla="*/ 104 w 128"/>
                <a:gd name="T51" fmla="*/ 40 h 104"/>
                <a:gd name="T52" fmla="*/ 120 w 128"/>
                <a:gd name="T53" fmla="*/ 56 h 104"/>
                <a:gd name="T54" fmla="*/ 128 w 128"/>
                <a:gd name="T55" fmla="*/ 56 h 104"/>
                <a:gd name="T56" fmla="*/ 116 w 128"/>
                <a:gd name="T57" fmla="*/ 36 h 104"/>
                <a:gd name="T58" fmla="*/ 24 w 128"/>
                <a:gd name="T59" fmla="*/ 32 h 104"/>
                <a:gd name="T60" fmla="*/ 12 w 128"/>
                <a:gd name="T61" fmla="*/ 20 h 104"/>
                <a:gd name="T62" fmla="*/ 24 w 128"/>
                <a:gd name="T63" fmla="*/ 8 h 104"/>
                <a:gd name="T64" fmla="*/ 36 w 128"/>
                <a:gd name="T65" fmla="*/ 20 h 104"/>
                <a:gd name="T66" fmla="*/ 24 w 128"/>
                <a:gd name="T67" fmla="*/ 32 h 104"/>
                <a:gd name="T68" fmla="*/ 64 w 128"/>
                <a:gd name="T69" fmla="*/ 72 h 104"/>
                <a:gd name="T70" fmla="*/ 48 w 128"/>
                <a:gd name="T71" fmla="*/ 56 h 104"/>
                <a:gd name="T72" fmla="*/ 64 w 128"/>
                <a:gd name="T73" fmla="*/ 40 h 104"/>
                <a:gd name="T74" fmla="*/ 80 w 128"/>
                <a:gd name="T75" fmla="*/ 56 h 104"/>
                <a:gd name="T76" fmla="*/ 64 w 128"/>
                <a:gd name="T77" fmla="*/ 72 h 104"/>
                <a:gd name="T78" fmla="*/ 104 w 128"/>
                <a:gd name="T79" fmla="*/ 32 h 104"/>
                <a:gd name="T80" fmla="*/ 92 w 128"/>
                <a:gd name="T81" fmla="*/ 20 h 104"/>
                <a:gd name="T82" fmla="*/ 104 w 128"/>
                <a:gd name="T83" fmla="*/ 8 h 104"/>
                <a:gd name="T84" fmla="*/ 116 w 128"/>
                <a:gd name="T85" fmla="*/ 20 h 104"/>
                <a:gd name="T86" fmla="*/ 104 w 128"/>
                <a:gd name="T87" fmla="*/ 3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104">
                  <a:moveTo>
                    <a:pt x="116" y="36"/>
                  </a:moveTo>
                  <a:cubicBezTo>
                    <a:pt x="121" y="32"/>
                    <a:pt x="124" y="26"/>
                    <a:pt x="124" y="20"/>
                  </a:cubicBezTo>
                  <a:cubicBezTo>
                    <a:pt x="124" y="9"/>
                    <a:pt x="115" y="0"/>
                    <a:pt x="104" y="0"/>
                  </a:cubicBezTo>
                  <a:cubicBezTo>
                    <a:pt x="93" y="0"/>
                    <a:pt x="84" y="9"/>
                    <a:pt x="84" y="20"/>
                  </a:cubicBezTo>
                  <a:cubicBezTo>
                    <a:pt x="84" y="26"/>
                    <a:pt x="87" y="32"/>
                    <a:pt x="92" y="36"/>
                  </a:cubicBezTo>
                  <a:cubicBezTo>
                    <a:pt x="89" y="37"/>
                    <a:pt x="86" y="40"/>
                    <a:pt x="84" y="43"/>
                  </a:cubicBezTo>
                  <a:cubicBezTo>
                    <a:pt x="80" y="36"/>
                    <a:pt x="72" y="32"/>
                    <a:pt x="64" y="32"/>
                  </a:cubicBezTo>
                  <a:cubicBezTo>
                    <a:pt x="56" y="32"/>
                    <a:pt x="48" y="36"/>
                    <a:pt x="44" y="43"/>
                  </a:cubicBezTo>
                  <a:cubicBezTo>
                    <a:pt x="42" y="40"/>
                    <a:pt x="39" y="37"/>
                    <a:pt x="36" y="36"/>
                  </a:cubicBezTo>
                  <a:cubicBezTo>
                    <a:pt x="41" y="32"/>
                    <a:pt x="44" y="26"/>
                    <a:pt x="44" y="20"/>
                  </a:cubicBezTo>
                  <a:cubicBezTo>
                    <a:pt x="44" y="9"/>
                    <a:pt x="35" y="0"/>
                    <a:pt x="24" y="0"/>
                  </a:cubicBezTo>
                  <a:cubicBezTo>
                    <a:pt x="13" y="0"/>
                    <a:pt x="4" y="9"/>
                    <a:pt x="4" y="20"/>
                  </a:cubicBezTo>
                  <a:cubicBezTo>
                    <a:pt x="4" y="26"/>
                    <a:pt x="7" y="32"/>
                    <a:pt x="12" y="36"/>
                  </a:cubicBezTo>
                  <a:cubicBezTo>
                    <a:pt x="5" y="40"/>
                    <a:pt x="0" y="47"/>
                    <a:pt x="0" y="56"/>
                  </a:cubicBezTo>
                  <a:cubicBezTo>
                    <a:pt x="8" y="56"/>
                    <a:pt x="8" y="56"/>
                    <a:pt x="8" y="56"/>
                  </a:cubicBezTo>
                  <a:cubicBezTo>
                    <a:pt x="8" y="47"/>
                    <a:pt x="15" y="40"/>
                    <a:pt x="24" y="40"/>
                  </a:cubicBezTo>
                  <a:cubicBezTo>
                    <a:pt x="33" y="40"/>
                    <a:pt x="40" y="47"/>
                    <a:pt x="40" y="56"/>
                  </a:cubicBezTo>
                  <a:cubicBezTo>
                    <a:pt x="40" y="64"/>
                    <a:pt x="44" y="71"/>
                    <a:pt x="50" y="75"/>
                  </a:cubicBezTo>
                  <a:cubicBezTo>
                    <a:pt x="39" y="81"/>
                    <a:pt x="32" y="91"/>
                    <a:pt x="32" y="104"/>
                  </a:cubicBezTo>
                  <a:cubicBezTo>
                    <a:pt x="40" y="104"/>
                    <a:pt x="40" y="104"/>
                    <a:pt x="40" y="104"/>
                  </a:cubicBezTo>
                  <a:cubicBezTo>
                    <a:pt x="40" y="91"/>
                    <a:pt x="51" y="80"/>
                    <a:pt x="64" y="80"/>
                  </a:cubicBezTo>
                  <a:cubicBezTo>
                    <a:pt x="77" y="80"/>
                    <a:pt x="88" y="91"/>
                    <a:pt x="88" y="104"/>
                  </a:cubicBezTo>
                  <a:cubicBezTo>
                    <a:pt x="96" y="104"/>
                    <a:pt x="96" y="104"/>
                    <a:pt x="96" y="104"/>
                  </a:cubicBezTo>
                  <a:cubicBezTo>
                    <a:pt x="96" y="91"/>
                    <a:pt x="89" y="81"/>
                    <a:pt x="78" y="75"/>
                  </a:cubicBezTo>
                  <a:cubicBezTo>
                    <a:pt x="84" y="71"/>
                    <a:pt x="88" y="64"/>
                    <a:pt x="88" y="56"/>
                  </a:cubicBezTo>
                  <a:cubicBezTo>
                    <a:pt x="88" y="47"/>
                    <a:pt x="95" y="40"/>
                    <a:pt x="104" y="40"/>
                  </a:cubicBezTo>
                  <a:cubicBezTo>
                    <a:pt x="113" y="40"/>
                    <a:pt x="120" y="47"/>
                    <a:pt x="120" y="56"/>
                  </a:cubicBezTo>
                  <a:cubicBezTo>
                    <a:pt x="128" y="56"/>
                    <a:pt x="128" y="56"/>
                    <a:pt x="128" y="56"/>
                  </a:cubicBezTo>
                  <a:cubicBezTo>
                    <a:pt x="128" y="47"/>
                    <a:pt x="123" y="40"/>
                    <a:pt x="116" y="36"/>
                  </a:cubicBezTo>
                  <a:close/>
                  <a:moveTo>
                    <a:pt x="24" y="32"/>
                  </a:moveTo>
                  <a:cubicBezTo>
                    <a:pt x="17" y="32"/>
                    <a:pt x="12" y="27"/>
                    <a:pt x="12" y="20"/>
                  </a:cubicBezTo>
                  <a:cubicBezTo>
                    <a:pt x="12" y="13"/>
                    <a:pt x="17" y="8"/>
                    <a:pt x="24" y="8"/>
                  </a:cubicBezTo>
                  <a:cubicBezTo>
                    <a:pt x="31" y="8"/>
                    <a:pt x="36" y="13"/>
                    <a:pt x="36" y="20"/>
                  </a:cubicBezTo>
                  <a:cubicBezTo>
                    <a:pt x="36" y="27"/>
                    <a:pt x="31" y="32"/>
                    <a:pt x="24" y="32"/>
                  </a:cubicBezTo>
                  <a:close/>
                  <a:moveTo>
                    <a:pt x="64" y="72"/>
                  </a:moveTo>
                  <a:cubicBezTo>
                    <a:pt x="55" y="72"/>
                    <a:pt x="48" y="65"/>
                    <a:pt x="48" y="56"/>
                  </a:cubicBezTo>
                  <a:cubicBezTo>
                    <a:pt x="48" y="47"/>
                    <a:pt x="55" y="40"/>
                    <a:pt x="64" y="40"/>
                  </a:cubicBezTo>
                  <a:cubicBezTo>
                    <a:pt x="73" y="40"/>
                    <a:pt x="80" y="47"/>
                    <a:pt x="80" y="56"/>
                  </a:cubicBezTo>
                  <a:cubicBezTo>
                    <a:pt x="80" y="65"/>
                    <a:pt x="73" y="72"/>
                    <a:pt x="64" y="72"/>
                  </a:cubicBezTo>
                  <a:close/>
                  <a:moveTo>
                    <a:pt x="104" y="32"/>
                  </a:moveTo>
                  <a:cubicBezTo>
                    <a:pt x="97" y="32"/>
                    <a:pt x="92" y="27"/>
                    <a:pt x="92" y="20"/>
                  </a:cubicBezTo>
                  <a:cubicBezTo>
                    <a:pt x="92" y="13"/>
                    <a:pt x="97" y="8"/>
                    <a:pt x="104" y="8"/>
                  </a:cubicBezTo>
                  <a:cubicBezTo>
                    <a:pt x="111" y="8"/>
                    <a:pt x="116" y="13"/>
                    <a:pt x="116" y="20"/>
                  </a:cubicBezTo>
                  <a:cubicBezTo>
                    <a:pt x="116" y="27"/>
                    <a:pt x="111" y="32"/>
                    <a:pt x="104" y="32"/>
                  </a:cubicBezTo>
                  <a:close/>
                </a:path>
              </a:pathLst>
            </a:custGeom>
            <a:solidFill>
              <a:schemeClr val="tx1"/>
            </a:solidFill>
            <a:ln>
              <a:noFill/>
            </a:ln>
          </p:spPr>
          <p:txBody>
            <a:bodyPr vert="horz" wrap="square" lIns="89629" tIns="44815" rIns="89629" bIns="44815" numCol="1" anchor="t" anchorCtr="0" compatLnSpc="1">
              <a:prstTxWarp prst="textNoShape">
                <a:avLst/>
              </a:prstTxWarp>
            </a:bodyPr>
            <a:lstStyle/>
            <a:p>
              <a:pPr defTabSz="914191"/>
              <a:endParaRPr lang="en-US" sz="1764"/>
            </a:p>
          </p:txBody>
        </p:sp>
      </p:grpSp>
      <p:sp>
        <p:nvSpPr>
          <p:cNvPr id="66" name="Freeform 16"/>
          <p:cNvSpPr>
            <a:spLocks noChangeAspect="1" noEditPoints="1"/>
          </p:cNvSpPr>
          <p:nvPr/>
        </p:nvSpPr>
        <p:spPr bwMode="auto">
          <a:xfrm>
            <a:off x="879713" y="5051322"/>
            <a:ext cx="576869" cy="530424"/>
          </a:xfrm>
          <a:custGeom>
            <a:avLst/>
            <a:gdLst>
              <a:gd name="T0" fmla="*/ 363 w 400"/>
              <a:gd name="T1" fmla="*/ 0 h 367"/>
              <a:gd name="T2" fmla="*/ 38 w 400"/>
              <a:gd name="T3" fmla="*/ 0 h 367"/>
              <a:gd name="T4" fmla="*/ 0 w 400"/>
              <a:gd name="T5" fmla="*/ 37 h 367"/>
              <a:gd name="T6" fmla="*/ 0 w 400"/>
              <a:gd name="T7" fmla="*/ 255 h 367"/>
              <a:gd name="T8" fmla="*/ 38 w 400"/>
              <a:gd name="T9" fmla="*/ 292 h 367"/>
              <a:gd name="T10" fmla="*/ 184 w 400"/>
              <a:gd name="T11" fmla="*/ 292 h 367"/>
              <a:gd name="T12" fmla="*/ 230 w 400"/>
              <a:gd name="T13" fmla="*/ 335 h 367"/>
              <a:gd name="T14" fmla="*/ 230 w 400"/>
              <a:gd name="T15" fmla="*/ 367 h 367"/>
              <a:gd name="T16" fmla="*/ 328 w 400"/>
              <a:gd name="T17" fmla="*/ 367 h 367"/>
              <a:gd name="T18" fmla="*/ 328 w 400"/>
              <a:gd name="T19" fmla="*/ 292 h 367"/>
              <a:gd name="T20" fmla="*/ 363 w 400"/>
              <a:gd name="T21" fmla="*/ 292 h 367"/>
              <a:gd name="T22" fmla="*/ 400 w 400"/>
              <a:gd name="T23" fmla="*/ 255 h 367"/>
              <a:gd name="T24" fmla="*/ 400 w 400"/>
              <a:gd name="T25" fmla="*/ 37 h 367"/>
              <a:gd name="T26" fmla="*/ 363 w 400"/>
              <a:gd name="T27" fmla="*/ 0 h 367"/>
              <a:gd name="T28" fmla="*/ 361 w 400"/>
              <a:gd name="T29" fmla="*/ 253 h 367"/>
              <a:gd name="T30" fmla="*/ 328 w 400"/>
              <a:gd name="T31" fmla="*/ 253 h 367"/>
              <a:gd name="T32" fmla="*/ 328 w 400"/>
              <a:gd name="T33" fmla="*/ 197 h 367"/>
              <a:gd name="T34" fmla="*/ 305 w 400"/>
              <a:gd name="T35" fmla="*/ 197 h 367"/>
              <a:gd name="T36" fmla="*/ 305 w 400"/>
              <a:gd name="T37" fmla="*/ 219 h 367"/>
              <a:gd name="T38" fmla="*/ 298 w 400"/>
              <a:gd name="T39" fmla="*/ 219 h 367"/>
              <a:gd name="T40" fmla="*/ 298 w 400"/>
              <a:gd name="T41" fmla="*/ 180 h 367"/>
              <a:gd name="T42" fmla="*/ 275 w 400"/>
              <a:gd name="T43" fmla="*/ 180 h 367"/>
              <a:gd name="T44" fmla="*/ 275 w 400"/>
              <a:gd name="T45" fmla="*/ 219 h 367"/>
              <a:gd name="T46" fmla="*/ 269 w 400"/>
              <a:gd name="T47" fmla="*/ 219 h 367"/>
              <a:gd name="T48" fmla="*/ 269 w 400"/>
              <a:gd name="T49" fmla="*/ 166 h 367"/>
              <a:gd name="T50" fmla="*/ 245 w 400"/>
              <a:gd name="T51" fmla="*/ 166 h 367"/>
              <a:gd name="T52" fmla="*/ 245 w 400"/>
              <a:gd name="T53" fmla="*/ 219 h 367"/>
              <a:gd name="T54" fmla="*/ 239 w 400"/>
              <a:gd name="T55" fmla="*/ 219 h 367"/>
              <a:gd name="T56" fmla="*/ 239 w 400"/>
              <a:gd name="T57" fmla="*/ 111 h 367"/>
              <a:gd name="T58" fmla="*/ 216 w 400"/>
              <a:gd name="T59" fmla="*/ 111 h 367"/>
              <a:gd name="T60" fmla="*/ 216 w 400"/>
              <a:gd name="T61" fmla="*/ 249 h 367"/>
              <a:gd name="T62" fmla="*/ 208 w 400"/>
              <a:gd name="T63" fmla="*/ 249 h 367"/>
              <a:gd name="T64" fmla="*/ 208 w 400"/>
              <a:gd name="T65" fmla="*/ 197 h 367"/>
              <a:gd name="T66" fmla="*/ 183 w 400"/>
              <a:gd name="T67" fmla="*/ 197 h 367"/>
              <a:gd name="T68" fmla="*/ 183 w 400"/>
              <a:gd name="T69" fmla="*/ 253 h 367"/>
              <a:gd name="T70" fmla="*/ 39 w 400"/>
              <a:gd name="T71" fmla="*/ 253 h 367"/>
              <a:gd name="T72" fmla="*/ 39 w 400"/>
              <a:gd name="T73" fmla="*/ 39 h 367"/>
              <a:gd name="T74" fmla="*/ 361 w 400"/>
              <a:gd name="T75" fmla="*/ 39 h 367"/>
              <a:gd name="T76" fmla="*/ 361 w 400"/>
              <a:gd name="T77" fmla="*/ 25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0" h="367">
                <a:moveTo>
                  <a:pt x="363" y="0"/>
                </a:moveTo>
                <a:cubicBezTo>
                  <a:pt x="38" y="0"/>
                  <a:pt x="38" y="0"/>
                  <a:pt x="38" y="0"/>
                </a:cubicBezTo>
                <a:cubicBezTo>
                  <a:pt x="17" y="0"/>
                  <a:pt x="0" y="16"/>
                  <a:pt x="0" y="37"/>
                </a:cubicBezTo>
                <a:cubicBezTo>
                  <a:pt x="0" y="255"/>
                  <a:pt x="0" y="255"/>
                  <a:pt x="0" y="255"/>
                </a:cubicBezTo>
                <a:cubicBezTo>
                  <a:pt x="0" y="275"/>
                  <a:pt x="17" y="292"/>
                  <a:pt x="38" y="292"/>
                </a:cubicBezTo>
                <a:cubicBezTo>
                  <a:pt x="184" y="292"/>
                  <a:pt x="184" y="292"/>
                  <a:pt x="184" y="292"/>
                </a:cubicBezTo>
                <a:cubicBezTo>
                  <a:pt x="191" y="310"/>
                  <a:pt x="230" y="335"/>
                  <a:pt x="230" y="335"/>
                </a:cubicBezTo>
                <a:cubicBezTo>
                  <a:pt x="230" y="367"/>
                  <a:pt x="230" y="367"/>
                  <a:pt x="230" y="367"/>
                </a:cubicBezTo>
                <a:cubicBezTo>
                  <a:pt x="328" y="367"/>
                  <a:pt x="328" y="367"/>
                  <a:pt x="328" y="367"/>
                </a:cubicBezTo>
                <a:cubicBezTo>
                  <a:pt x="328" y="292"/>
                  <a:pt x="328" y="292"/>
                  <a:pt x="328" y="292"/>
                </a:cubicBezTo>
                <a:cubicBezTo>
                  <a:pt x="363" y="292"/>
                  <a:pt x="363" y="292"/>
                  <a:pt x="363" y="292"/>
                </a:cubicBezTo>
                <a:cubicBezTo>
                  <a:pt x="384" y="292"/>
                  <a:pt x="400" y="275"/>
                  <a:pt x="400" y="255"/>
                </a:cubicBezTo>
                <a:cubicBezTo>
                  <a:pt x="400" y="37"/>
                  <a:pt x="400" y="37"/>
                  <a:pt x="400" y="37"/>
                </a:cubicBezTo>
                <a:cubicBezTo>
                  <a:pt x="400" y="16"/>
                  <a:pt x="384" y="0"/>
                  <a:pt x="363" y="0"/>
                </a:cubicBezTo>
                <a:close/>
                <a:moveTo>
                  <a:pt x="361" y="253"/>
                </a:moveTo>
                <a:cubicBezTo>
                  <a:pt x="328" y="253"/>
                  <a:pt x="328" y="253"/>
                  <a:pt x="328" y="253"/>
                </a:cubicBezTo>
                <a:cubicBezTo>
                  <a:pt x="328" y="197"/>
                  <a:pt x="328" y="197"/>
                  <a:pt x="328" y="197"/>
                </a:cubicBezTo>
                <a:cubicBezTo>
                  <a:pt x="328" y="181"/>
                  <a:pt x="305" y="181"/>
                  <a:pt x="305" y="197"/>
                </a:cubicBezTo>
                <a:cubicBezTo>
                  <a:pt x="305" y="219"/>
                  <a:pt x="305" y="219"/>
                  <a:pt x="305" y="219"/>
                </a:cubicBezTo>
                <a:cubicBezTo>
                  <a:pt x="305" y="222"/>
                  <a:pt x="298" y="222"/>
                  <a:pt x="298" y="219"/>
                </a:cubicBezTo>
                <a:cubicBezTo>
                  <a:pt x="298" y="180"/>
                  <a:pt x="298" y="180"/>
                  <a:pt x="298" y="180"/>
                </a:cubicBezTo>
                <a:cubicBezTo>
                  <a:pt x="298" y="165"/>
                  <a:pt x="275" y="165"/>
                  <a:pt x="275" y="180"/>
                </a:cubicBezTo>
                <a:cubicBezTo>
                  <a:pt x="275" y="219"/>
                  <a:pt x="275" y="219"/>
                  <a:pt x="275" y="219"/>
                </a:cubicBezTo>
                <a:cubicBezTo>
                  <a:pt x="275" y="222"/>
                  <a:pt x="269" y="222"/>
                  <a:pt x="269" y="219"/>
                </a:cubicBezTo>
                <a:cubicBezTo>
                  <a:pt x="269" y="166"/>
                  <a:pt x="269" y="166"/>
                  <a:pt x="269" y="166"/>
                </a:cubicBezTo>
                <a:cubicBezTo>
                  <a:pt x="269" y="150"/>
                  <a:pt x="245" y="150"/>
                  <a:pt x="245" y="166"/>
                </a:cubicBezTo>
                <a:cubicBezTo>
                  <a:pt x="245" y="219"/>
                  <a:pt x="245" y="219"/>
                  <a:pt x="245" y="219"/>
                </a:cubicBezTo>
                <a:cubicBezTo>
                  <a:pt x="245" y="222"/>
                  <a:pt x="239" y="222"/>
                  <a:pt x="239" y="219"/>
                </a:cubicBezTo>
                <a:cubicBezTo>
                  <a:pt x="239" y="111"/>
                  <a:pt x="239" y="111"/>
                  <a:pt x="239" y="111"/>
                </a:cubicBezTo>
                <a:cubicBezTo>
                  <a:pt x="239" y="96"/>
                  <a:pt x="216" y="96"/>
                  <a:pt x="216" y="111"/>
                </a:cubicBezTo>
                <a:cubicBezTo>
                  <a:pt x="216" y="249"/>
                  <a:pt x="216" y="249"/>
                  <a:pt x="216" y="249"/>
                </a:cubicBezTo>
                <a:cubicBezTo>
                  <a:pt x="216" y="252"/>
                  <a:pt x="208" y="252"/>
                  <a:pt x="208" y="249"/>
                </a:cubicBezTo>
                <a:cubicBezTo>
                  <a:pt x="208" y="197"/>
                  <a:pt x="208" y="197"/>
                  <a:pt x="208" y="197"/>
                </a:cubicBezTo>
                <a:cubicBezTo>
                  <a:pt x="208" y="178"/>
                  <a:pt x="183" y="179"/>
                  <a:pt x="183" y="197"/>
                </a:cubicBezTo>
                <a:cubicBezTo>
                  <a:pt x="183" y="253"/>
                  <a:pt x="183" y="253"/>
                  <a:pt x="183" y="253"/>
                </a:cubicBezTo>
                <a:cubicBezTo>
                  <a:pt x="39" y="253"/>
                  <a:pt x="39" y="253"/>
                  <a:pt x="39" y="253"/>
                </a:cubicBezTo>
                <a:cubicBezTo>
                  <a:pt x="39" y="39"/>
                  <a:pt x="39" y="39"/>
                  <a:pt x="39" y="39"/>
                </a:cubicBezTo>
                <a:cubicBezTo>
                  <a:pt x="361" y="39"/>
                  <a:pt x="361" y="39"/>
                  <a:pt x="361" y="39"/>
                </a:cubicBezTo>
                <a:cubicBezTo>
                  <a:pt x="361" y="253"/>
                  <a:pt x="361" y="253"/>
                  <a:pt x="361" y="253"/>
                </a:cubicBezTo>
                <a:close/>
              </a:path>
            </a:pathLst>
          </a:custGeom>
          <a:solidFill>
            <a:schemeClr val="tx1"/>
          </a:solidFill>
          <a:ln>
            <a:noFill/>
          </a:ln>
          <a:extLst/>
        </p:spPr>
        <p:txBody>
          <a:bodyPr vert="horz" wrap="square" lIns="91414" tIns="45706" rIns="91414" bIns="45706" numCol="1" anchor="t" anchorCtr="0" compatLnSpc="1">
            <a:prstTxWarp prst="textNoShape">
              <a:avLst/>
            </a:prstTxWarp>
          </a:bodyPr>
          <a:lstStyle/>
          <a:p>
            <a:pPr defTabSz="932384"/>
            <a:endParaRPr lang="en-US"/>
          </a:p>
        </p:txBody>
      </p:sp>
      <p:sp>
        <p:nvSpPr>
          <p:cNvPr id="67" name="TextBox 66"/>
          <p:cNvSpPr txBox="1"/>
          <p:nvPr/>
        </p:nvSpPr>
        <p:spPr>
          <a:xfrm>
            <a:off x="9641326" y="4853602"/>
            <a:ext cx="1824294" cy="803719"/>
          </a:xfrm>
          <a:prstGeom prst="rect">
            <a:avLst/>
          </a:prstGeom>
          <a:noFill/>
        </p:spPr>
        <p:txBody>
          <a:bodyPr wrap="square" lIns="182802" tIns="146241" rIns="182802" bIns="146241" rtlCol="0">
            <a:spAutoFit/>
          </a:bodyPr>
          <a:lstStyle/>
          <a:p>
            <a:pPr defTabSz="932205">
              <a:lnSpc>
                <a:spcPct val="90000"/>
              </a:lnSpc>
              <a:spcBef>
                <a:spcPct val="0"/>
              </a:spcBef>
              <a:spcAft>
                <a:spcPts val="600"/>
              </a:spcAft>
              <a:defRPr/>
            </a:pPr>
            <a:r>
              <a:rPr lang="en-US" spc="-30">
                <a:latin typeface="Segoe UI Semilight" panose="020B0402040204020203" pitchFamily="34" charset="0"/>
                <a:cs typeface="Segoe UI Semilight" panose="020B0402040204020203" pitchFamily="34" charset="0"/>
              </a:rPr>
              <a:t>Automated Systems</a:t>
            </a:r>
          </a:p>
        </p:txBody>
      </p:sp>
      <p:sp>
        <p:nvSpPr>
          <p:cNvPr id="68" name="Oval 2"/>
          <p:cNvSpPr>
            <a:spLocks noChangeAspect="1"/>
          </p:cNvSpPr>
          <p:nvPr/>
        </p:nvSpPr>
        <p:spPr bwMode="auto">
          <a:xfrm>
            <a:off x="8424915" y="4724490"/>
            <a:ext cx="1097125" cy="1096839"/>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47" tIns="46623" rIns="46623" bIns="93247" numCol="1" spcCol="0" rtlCol="0" fromWordArt="0" anchor="b" anchorCtr="0" forceAA="0" compatLnSpc="1">
            <a:prstTxWarp prst="textNoShape">
              <a:avLst/>
            </a:prstTxWarp>
            <a:noAutofit/>
          </a:bodyPr>
          <a:lstStyle/>
          <a:p>
            <a:pPr algn="ctr" defTabSz="932111" fontAlgn="base">
              <a:spcBef>
                <a:spcPct val="0"/>
              </a:spcBef>
              <a:spcAft>
                <a:spcPct val="0"/>
              </a:spcAft>
            </a:pPr>
            <a:endParaRPr lang="en-US" sz="2040" spc="-51">
              <a:solidFill>
                <a:schemeClr val="tx1"/>
              </a:solidFill>
              <a:latin typeface="Segoe UI"/>
              <a:ea typeface="Segoe UI" pitchFamily="34" charset="0"/>
              <a:cs typeface="Segoe UI" pitchFamily="34" charset="0"/>
            </a:endParaRPr>
          </a:p>
        </p:txBody>
      </p:sp>
      <p:grpSp>
        <p:nvGrpSpPr>
          <p:cNvPr id="69" name="Group 68"/>
          <p:cNvGrpSpPr/>
          <p:nvPr/>
        </p:nvGrpSpPr>
        <p:grpSpPr>
          <a:xfrm>
            <a:off x="8748984" y="4874151"/>
            <a:ext cx="503568" cy="783170"/>
            <a:chOff x="8597110" y="4718972"/>
            <a:chExt cx="361215" cy="561776"/>
          </a:xfrm>
        </p:grpSpPr>
        <p:sp>
          <p:nvSpPr>
            <p:cNvPr id="70" name="Freeform 68"/>
            <p:cNvSpPr>
              <a:spLocks/>
            </p:cNvSpPr>
            <p:nvPr/>
          </p:nvSpPr>
          <p:spPr bwMode="auto">
            <a:xfrm rot="16200000">
              <a:off x="8612012" y="5015484"/>
              <a:ext cx="273629" cy="256899"/>
            </a:xfrm>
            <a:custGeom>
              <a:avLst/>
              <a:gdLst>
                <a:gd name="T0" fmla="*/ 564 w 1203"/>
                <a:gd name="T1" fmla="*/ 1129 h 1129"/>
                <a:gd name="T2" fmla="*/ 0 w 1203"/>
                <a:gd name="T3" fmla="*/ 565 h 1129"/>
                <a:gd name="T4" fmla="*/ 564 w 1203"/>
                <a:gd name="T5" fmla="*/ 0 h 1129"/>
                <a:gd name="T6" fmla="*/ 1115 w 1203"/>
                <a:gd name="T7" fmla="*/ 443 h 1129"/>
                <a:gd name="T8" fmla="*/ 1203 w 1203"/>
                <a:gd name="T9" fmla="*/ 449 h 1129"/>
                <a:gd name="T10" fmla="*/ 1055 w 1203"/>
                <a:gd name="T11" fmla="*/ 599 h 1129"/>
                <a:gd name="T12" fmla="*/ 876 w 1203"/>
                <a:gd name="T13" fmla="*/ 426 h 1129"/>
                <a:gd name="T14" fmla="*/ 963 w 1203"/>
                <a:gd name="T15" fmla="*/ 432 h 1129"/>
                <a:gd name="T16" fmla="*/ 431 w 1203"/>
                <a:gd name="T17" fmla="*/ 166 h 1129"/>
                <a:gd name="T18" fmla="*/ 165 w 1203"/>
                <a:gd name="T19" fmla="*/ 698 h 1129"/>
                <a:gd name="T20" fmla="*/ 564 w 1203"/>
                <a:gd name="T21" fmla="*/ 985 h 1129"/>
                <a:gd name="T22" fmla="*/ 564 w 1203"/>
                <a:gd name="T23" fmla="*/ 1129 h 1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03" h="1129">
                  <a:moveTo>
                    <a:pt x="564" y="1129"/>
                  </a:moveTo>
                  <a:cubicBezTo>
                    <a:pt x="252" y="1129"/>
                    <a:pt x="0" y="877"/>
                    <a:pt x="0" y="565"/>
                  </a:cubicBezTo>
                  <a:cubicBezTo>
                    <a:pt x="0" y="253"/>
                    <a:pt x="252" y="0"/>
                    <a:pt x="564" y="0"/>
                  </a:cubicBezTo>
                  <a:cubicBezTo>
                    <a:pt x="829" y="0"/>
                    <a:pt x="1058" y="184"/>
                    <a:pt x="1115" y="443"/>
                  </a:cubicBezTo>
                  <a:cubicBezTo>
                    <a:pt x="1203" y="449"/>
                    <a:pt x="1203" y="449"/>
                    <a:pt x="1203" y="449"/>
                  </a:cubicBezTo>
                  <a:cubicBezTo>
                    <a:pt x="1055" y="599"/>
                    <a:pt x="1055" y="599"/>
                    <a:pt x="1055" y="599"/>
                  </a:cubicBezTo>
                  <a:cubicBezTo>
                    <a:pt x="876" y="426"/>
                    <a:pt x="876" y="426"/>
                    <a:pt x="876" y="426"/>
                  </a:cubicBezTo>
                  <a:cubicBezTo>
                    <a:pt x="963" y="432"/>
                    <a:pt x="963" y="432"/>
                    <a:pt x="963" y="432"/>
                  </a:cubicBezTo>
                  <a:cubicBezTo>
                    <a:pt x="889" y="212"/>
                    <a:pt x="651" y="93"/>
                    <a:pt x="431" y="166"/>
                  </a:cubicBezTo>
                  <a:cubicBezTo>
                    <a:pt x="211" y="239"/>
                    <a:pt x="92" y="477"/>
                    <a:pt x="165" y="698"/>
                  </a:cubicBezTo>
                  <a:cubicBezTo>
                    <a:pt x="222" y="869"/>
                    <a:pt x="383" y="985"/>
                    <a:pt x="564" y="985"/>
                  </a:cubicBezTo>
                  <a:lnTo>
                    <a:pt x="564" y="1129"/>
                  </a:lnTo>
                  <a:close/>
                </a:path>
              </a:pathLst>
            </a:custGeom>
            <a:solidFill>
              <a:schemeClr val="tx1"/>
            </a:solidFill>
            <a:ln>
              <a:noFill/>
            </a:ln>
            <a:extLst/>
          </p:spPr>
          <p:txBody>
            <a:bodyPr vert="horz" wrap="square" lIns="91401" tIns="45700" rIns="91401" bIns="45700" numCol="1" anchor="t" anchorCtr="0" compatLnSpc="1">
              <a:prstTxWarp prst="textNoShape">
                <a:avLst/>
              </a:prstTxWarp>
            </a:bodyPr>
            <a:lstStyle/>
            <a:p>
              <a:pPr defTabSz="932205">
                <a:defRPr/>
              </a:pPr>
              <a:endParaRPr lang="en-US">
                <a:latin typeface="Segoe UI"/>
              </a:endParaRPr>
            </a:p>
          </p:txBody>
        </p:sp>
        <p:sp>
          <p:nvSpPr>
            <p:cNvPr id="71" name="Freeform 69"/>
            <p:cNvSpPr>
              <a:spLocks/>
            </p:cNvSpPr>
            <p:nvPr/>
          </p:nvSpPr>
          <p:spPr bwMode="auto">
            <a:xfrm rot="16200000">
              <a:off x="8699407" y="4896072"/>
              <a:ext cx="286127" cy="231709"/>
            </a:xfrm>
            <a:custGeom>
              <a:avLst/>
              <a:gdLst>
                <a:gd name="T0" fmla="*/ 219 w 1258"/>
                <a:gd name="T1" fmla="*/ 0 h 1018"/>
                <a:gd name="T2" fmla="*/ 321 w 1258"/>
                <a:gd name="T3" fmla="*/ 102 h 1018"/>
                <a:gd name="T4" fmla="*/ 321 w 1258"/>
                <a:gd name="T5" fmla="*/ 697 h 1018"/>
                <a:gd name="T6" fmla="*/ 916 w 1258"/>
                <a:gd name="T7" fmla="*/ 697 h 1018"/>
                <a:gd name="T8" fmla="*/ 1017 w 1258"/>
                <a:gd name="T9" fmla="*/ 532 h 1018"/>
                <a:gd name="T10" fmla="*/ 930 w 1258"/>
                <a:gd name="T11" fmla="*/ 539 h 1018"/>
                <a:gd name="T12" fmla="*/ 1110 w 1258"/>
                <a:gd name="T13" fmla="*/ 365 h 1018"/>
                <a:gd name="T14" fmla="*/ 1258 w 1258"/>
                <a:gd name="T15" fmla="*/ 515 h 1018"/>
                <a:gd name="T16" fmla="*/ 1170 w 1258"/>
                <a:gd name="T17" fmla="*/ 522 h 1018"/>
                <a:gd name="T18" fmla="*/ 496 w 1258"/>
                <a:gd name="T19" fmla="*/ 951 h 1018"/>
                <a:gd name="T20" fmla="*/ 67 w 1258"/>
                <a:gd name="T21" fmla="*/ 277 h 1018"/>
                <a:gd name="T22" fmla="*/ 219 w 1258"/>
                <a:gd name="T23" fmla="*/ 0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8" h="1018">
                  <a:moveTo>
                    <a:pt x="219" y="0"/>
                  </a:moveTo>
                  <a:cubicBezTo>
                    <a:pt x="321" y="102"/>
                    <a:pt x="321" y="102"/>
                    <a:pt x="321" y="102"/>
                  </a:cubicBezTo>
                  <a:cubicBezTo>
                    <a:pt x="157" y="266"/>
                    <a:pt x="157" y="533"/>
                    <a:pt x="321" y="697"/>
                  </a:cubicBezTo>
                  <a:cubicBezTo>
                    <a:pt x="486" y="861"/>
                    <a:pt x="752" y="861"/>
                    <a:pt x="916" y="697"/>
                  </a:cubicBezTo>
                  <a:cubicBezTo>
                    <a:pt x="962" y="651"/>
                    <a:pt x="997" y="594"/>
                    <a:pt x="1017" y="532"/>
                  </a:cubicBezTo>
                  <a:cubicBezTo>
                    <a:pt x="930" y="539"/>
                    <a:pt x="930" y="539"/>
                    <a:pt x="930" y="539"/>
                  </a:cubicBezTo>
                  <a:cubicBezTo>
                    <a:pt x="1110" y="365"/>
                    <a:pt x="1110" y="365"/>
                    <a:pt x="1110" y="365"/>
                  </a:cubicBezTo>
                  <a:cubicBezTo>
                    <a:pt x="1258" y="515"/>
                    <a:pt x="1258" y="515"/>
                    <a:pt x="1258" y="515"/>
                  </a:cubicBezTo>
                  <a:cubicBezTo>
                    <a:pt x="1170" y="522"/>
                    <a:pt x="1170" y="522"/>
                    <a:pt x="1170" y="522"/>
                  </a:cubicBezTo>
                  <a:cubicBezTo>
                    <a:pt x="1102" y="826"/>
                    <a:pt x="801" y="1018"/>
                    <a:pt x="496" y="951"/>
                  </a:cubicBezTo>
                  <a:cubicBezTo>
                    <a:pt x="192" y="883"/>
                    <a:pt x="0" y="582"/>
                    <a:pt x="67" y="277"/>
                  </a:cubicBezTo>
                  <a:cubicBezTo>
                    <a:pt x="91" y="172"/>
                    <a:pt x="143" y="76"/>
                    <a:pt x="219" y="0"/>
                  </a:cubicBezTo>
                  <a:close/>
                </a:path>
              </a:pathLst>
            </a:custGeom>
            <a:solidFill>
              <a:schemeClr val="tx1"/>
            </a:solidFill>
            <a:ln>
              <a:noFill/>
            </a:ln>
            <a:extLst/>
          </p:spPr>
          <p:txBody>
            <a:bodyPr vert="horz" wrap="square" lIns="91401" tIns="45700" rIns="91401" bIns="45700" numCol="1" anchor="t" anchorCtr="0" compatLnSpc="1">
              <a:prstTxWarp prst="textNoShape">
                <a:avLst/>
              </a:prstTxWarp>
            </a:bodyPr>
            <a:lstStyle/>
            <a:p>
              <a:pPr defTabSz="932205">
                <a:defRPr/>
              </a:pPr>
              <a:endParaRPr lang="en-US">
                <a:latin typeface="Segoe UI"/>
              </a:endParaRPr>
            </a:p>
          </p:txBody>
        </p:sp>
        <p:sp>
          <p:nvSpPr>
            <p:cNvPr id="72" name="Freeform 70"/>
            <p:cNvSpPr>
              <a:spLocks/>
            </p:cNvSpPr>
            <p:nvPr/>
          </p:nvSpPr>
          <p:spPr bwMode="auto">
            <a:xfrm rot="16200000">
              <a:off x="8591100" y="4724982"/>
              <a:ext cx="281801" cy="269782"/>
            </a:xfrm>
            <a:custGeom>
              <a:avLst/>
              <a:gdLst>
                <a:gd name="T0" fmla="*/ 220 w 1239"/>
                <a:gd name="T1" fmla="*/ 1019 h 1185"/>
                <a:gd name="T2" fmla="*/ 220 w 1239"/>
                <a:gd name="T3" fmla="*/ 221 h 1185"/>
                <a:gd name="T4" fmla="*/ 1019 w 1239"/>
                <a:gd name="T5" fmla="*/ 221 h 1185"/>
                <a:gd name="T6" fmla="*/ 1019 w 1239"/>
                <a:gd name="T7" fmla="*/ 1019 h 1185"/>
                <a:gd name="T8" fmla="*/ 620 w 1239"/>
                <a:gd name="T9" fmla="*/ 1185 h 1185"/>
                <a:gd name="T10" fmla="*/ 620 w 1239"/>
                <a:gd name="T11" fmla="*/ 1041 h 1185"/>
                <a:gd name="T12" fmla="*/ 1040 w 1239"/>
                <a:gd name="T13" fmla="*/ 620 h 1185"/>
                <a:gd name="T14" fmla="*/ 620 w 1239"/>
                <a:gd name="T15" fmla="*/ 199 h 1185"/>
                <a:gd name="T16" fmla="*/ 199 w 1239"/>
                <a:gd name="T17" fmla="*/ 620 h 1185"/>
                <a:gd name="T18" fmla="*/ 322 w 1239"/>
                <a:gd name="T19" fmla="*/ 917 h 1185"/>
                <a:gd name="T20" fmla="*/ 220 w 1239"/>
                <a:gd name="T21" fmla="*/ 1019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9" h="1185">
                  <a:moveTo>
                    <a:pt x="220" y="1019"/>
                  </a:moveTo>
                  <a:cubicBezTo>
                    <a:pt x="0" y="799"/>
                    <a:pt x="0" y="441"/>
                    <a:pt x="220" y="221"/>
                  </a:cubicBezTo>
                  <a:cubicBezTo>
                    <a:pt x="441" y="0"/>
                    <a:pt x="798" y="0"/>
                    <a:pt x="1019" y="221"/>
                  </a:cubicBezTo>
                  <a:cubicBezTo>
                    <a:pt x="1239" y="441"/>
                    <a:pt x="1239" y="799"/>
                    <a:pt x="1019" y="1019"/>
                  </a:cubicBezTo>
                  <a:cubicBezTo>
                    <a:pt x="913" y="1125"/>
                    <a:pt x="769" y="1185"/>
                    <a:pt x="620" y="1185"/>
                  </a:cubicBezTo>
                  <a:cubicBezTo>
                    <a:pt x="620" y="1041"/>
                    <a:pt x="620" y="1041"/>
                    <a:pt x="620" y="1041"/>
                  </a:cubicBezTo>
                  <a:cubicBezTo>
                    <a:pt x="852" y="1041"/>
                    <a:pt x="1040" y="852"/>
                    <a:pt x="1040" y="620"/>
                  </a:cubicBezTo>
                  <a:cubicBezTo>
                    <a:pt x="1040" y="387"/>
                    <a:pt x="852" y="199"/>
                    <a:pt x="620" y="199"/>
                  </a:cubicBezTo>
                  <a:cubicBezTo>
                    <a:pt x="387" y="199"/>
                    <a:pt x="199" y="387"/>
                    <a:pt x="199" y="620"/>
                  </a:cubicBezTo>
                  <a:cubicBezTo>
                    <a:pt x="199" y="732"/>
                    <a:pt x="243" y="839"/>
                    <a:pt x="322" y="917"/>
                  </a:cubicBezTo>
                  <a:lnTo>
                    <a:pt x="220" y="1019"/>
                  </a:lnTo>
                  <a:close/>
                </a:path>
              </a:pathLst>
            </a:custGeom>
            <a:solidFill>
              <a:schemeClr val="tx1"/>
            </a:solidFill>
            <a:ln>
              <a:noFill/>
            </a:ln>
            <a:extLst/>
          </p:spPr>
          <p:txBody>
            <a:bodyPr vert="horz" wrap="square" lIns="91401" tIns="45700" rIns="91401" bIns="45700" numCol="1" anchor="t" anchorCtr="0" compatLnSpc="1">
              <a:prstTxWarp prst="textNoShape">
                <a:avLst/>
              </a:prstTxWarp>
            </a:bodyPr>
            <a:lstStyle/>
            <a:p>
              <a:pPr defTabSz="932205">
                <a:defRPr/>
              </a:pPr>
              <a:endParaRPr lang="en-US">
                <a:latin typeface="Segoe UI"/>
              </a:endParaRPr>
            </a:p>
          </p:txBody>
        </p:sp>
      </p:grpSp>
      <p:sp>
        <p:nvSpPr>
          <p:cNvPr id="108" name="Freeform 539"/>
          <p:cNvSpPr>
            <a:spLocks noChangeAspect="1"/>
          </p:cNvSpPr>
          <p:nvPr/>
        </p:nvSpPr>
        <p:spPr bwMode="auto">
          <a:xfrm>
            <a:off x="5236773" y="2243380"/>
            <a:ext cx="1153546" cy="634204"/>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tx1"/>
          </a:solidFill>
          <a:ln>
            <a:noFill/>
          </a:ln>
          <a:extLst/>
        </p:spPr>
        <p:txBody>
          <a:bodyPr vert="horz" wrap="square" lIns="91401" tIns="45700" rIns="91401" bIns="45700" numCol="1" anchor="t" anchorCtr="0" compatLnSpc="1">
            <a:prstTxWarp prst="textNoShape">
              <a:avLst/>
            </a:prstTxWarp>
          </a:bodyPr>
          <a:lstStyle/>
          <a:p>
            <a:pPr defTabSz="932205">
              <a:defRPr/>
            </a:pPr>
            <a:endParaRPr lang="en-US">
              <a:latin typeface="Segoe UI"/>
            </a:endParaRPr>
          </a:p>
        </p:txBody>
      </p:sp>
      <p:grpSp>
        <p:nvGrpSpPr>
          <p:cNvPr id="109" name="Group 108"/>
          <p:cNvGrpSpPr/>
          <p:nvPr/>
        </p:nvGrpSpPr>
        <p:grpSpPr>
          <a:xfrm>
            <a:off x="6148065" y="2614464"/>
            <a:ext cx="729888" cy="845643"/>
            <a:chOff x="5394326" y="4936834"/>
            <a:chExt cx="720725" cy="835025"/>
          </a:xfrm>
          <a:solidFill>
            <a:schemeClr val="tx1"/>
          </a:solidFill>
        </p:grpSpPr>
        <p:sp>
          <p:nvSpPr>
            <p:cNvPr id="111" name="Freeform 17"/>
            <p:cNvSpPr>
              <a:spLocks noEditPoints="1"/>
            </p:cNvSpPr>
            <p:nvPr/>
          </p:nvSpPr>
          <p:spPr bwMode="auto">
            <a:xfrm>
              <a:off x="5394326" y="4936834"/>
              <a:ext cx="460375" cy="835025"/>
            </a:xfrm>
            <a:custGeom>
              <a:avLst/>
              <a:gdLst>
                <a:gd name="T0" fmla="*/ 196 w 440"/>
                <a:gd name="T1" fmla="*/ 576 h 796"/>
                <a:gd name="T2" fmla="*/ 178 w 440"/>
                <a:gd name="T3" fmla="*/ 490 h 796"/>
                <a:gd name="T4" fmla="*/ 206 w 440"/>
                <a:gd name="T5" fmla="*/ 472 h 796"/>
                <a:gd name="T6" fmla="*/ 207 w 440"/>
                <a:gd name="T7" fmla="*/ 423 h 796"/>
                <a:gd name="T8" fmla="*/ 178 w 440"/>
                <a:gd name="T9" fmla="*/ 405 h 796"/>
                <a:gd name="T10" fmla="*/ 196 w 440"/>
                <a:gd name="T11" fmla="*/ 320 h 796"/>
                <a:gd name="T12" fmla="*/ 262 w 440"/>
                <a:gd name="T13" fmla="*/ 337 h 796"/>
                <a:gd name="T14" fmla="*/ 312 w 440"/>
                <a:gd name="T15" fmla="*/ 379 h 796"/>
                <a:gd name="T16" fmla="*/ 330 w 440"/>
                <a:gd name="T17" fmla="*/ 320 h 796"/>
                <a:gd name="T18" fmla="*/ 395 w 440"/>
                <a:gd name="T19" fmla="*/ 337 h 796"/>
                <a:gd name="T20" fmla="*/ 440 w 440"/>
                <a:gd name="T21" fmla="*/ 379 h 796"/>
                <a:gd name="T22" fmla="*/ 422 w 440"/>
                <a:gd name="T23" fmla="*/ 0 h 796"/>
                <a:gd name="T24" fmla="*/ 0 w 440"/>
                <a:gd name="T25" fmla="*/ 18 h 796"/>
                <a:gd name="T26" fmla="*/ 0 w 440"/>
                <a:gd name="T27" fmla="*/ 623 h 796"/>
                <a:gd name="T28" fmla="*/ 0 w 440"/>
                <a:gd name="T29" fmla="*/ 778 h 796"/>
                <a:gd name="T30" fmla="*/ 206 w 440"/>
                <a:gd name="T31" fmla="*/ 796 h 796"/>
                <a:gd name="T32" fmla="*/ 312 w 440"/>
                <a:gd name="T33" fmla="*/ 63 h 796"/>
                <a:gd name="T34" fmla="*/ 378 w 440"/>
                <a:gd name="T35" fmla="*/ 45 h 796"/>
                <a:gd name="T36" fmla="*/ 395 w 440"/>
                <a:gd name="T37" fmla="*/ 130 h 796"/>
                <a:gd name="T38" fmla="*/ 330 w 440"/>
                <a:gd name="T39" fmla="*/ 148 h 796"/>
                <a:gd name="T40" fmla="*/ 312 w 440"/>
                <a:gd name="T41" fmla="*/ 63 h 796"/>
                <a:gd name="T42" fmla="*/ 330 w 440"/>
                <a:gd name="T43" fmla="*/ 180 h 796"/>
                <a:gd name="T44" fmla="*/ 395 w 440"/>
                <a:gd name="T45" fmla="*/ 198 h 796"/>
                <a:gd name="T46" fmla="*/ 378 w 440"/>
                <a:gd name="T47" fmla="*/ 283 h 796"/>
                <a:gd name="T48" fmla="*/ 312 w 440"/>
                <a:gd name="T49" fmla="*/ 266 h 796"/>
                <a:gd name="T50" fmla="*/ 178 w 440"/>
                <a:gd name="T51" fmla="*/ 63 h 796"/>
                <a:gd name="T52" fmla="*/ 244 w 440"/>
                <a:gd name="T53" fmla="*/ 45 h 796"/>
                <a:gd name="T54" fmla="*/ 262 w 440"/>
                <a:gd name="T55" fmla="*/ 130 h 796"/>
                <a:gd name="T56" fmla="*/ 196 w 440"/>
                <a:gd name="T57" fmla="*/ 148 h 796"/>
                <a:gd name="T58" fmla="*/ 178 w 440"/>
                <a:gd name="T59" fmla="*/ 63 h 796"/>
                <a:gd name="T60" fmla="*/ 196 w 440"/>
                <a:gd name="T61" fmla="*/ 180 h 796"/>
                <a:gd name="T62" fmla="*/ 262 w 440"/>
                <a:gd name="T63" fmla="*/ 198 h 796"/>
                <a:gd name="T64" fmla="*/ 244 w 440"/>
                <a:gd name="T65" fmla="*/ 283 h 796"/>
                <a:gd name="T66" fmla="*/ 178 w 440"/>
                <a:gd name="T67" fmla="*/ 266 h 796"/>
                <a:gd name="T68" fmla="*/ 131 w 440"/>
                <a:gd name="T69" fmla="*/ 558 h 796"/>
                <a:gd name="T70" fmla="*/ 65 w 440"/>
                <a:gd name="T71" fmla="*/ 576 h 796"/>
                <a:gd name="T72" fmla="*/ 47 w 440"/>
                <a:gd name="T73" fmla="*/ 490 h 796"/>
                <a:gd name="T74" fmla="*/ 113 w 440"/>
                <a:gd name="T75" fmla="*/ 472 h 796"/>
                <a:gd name="T76" fmla="*/ 131 w 440"/>
                <a:gd name="T77" fmla="*/ 558 h 796"/>
                <a:gd name="T78" fmla="*/ 113 w 440"/>
                <a:gd name="T79" fmla="*/ 423 h 796"/>
                <a:gd name="T80" fmla="*/ 47 w 440"/>
                <a:gd name="T81" fmla="*/ 405 h 796"/>
                <a:gd name="T82" fmla="*/ 65 w 440"/>
                <a:gd name="T83" fmla="*/ 320 h 796"/>
                <a:gd name="T84" fmla="*/ 131 w 440"/>
                <a:gd name="T85" fmla="*/ 337 h 796"/>
                <a:gd name="T86" fmla="*/ 131 w 440"/>
                <a:gd name="T87" fmla="*/ 266 h 796"/>
                <a:gd name="T88" fmla="*/ 65 w 440"/>
                <a:gd name="T89" fmla="*/ 283 h 796"/>
                <a:gd name="T90" fmla="*/ 47 w 440"/>
                <a:gd name="T91" fmla="*/ 198 h 796"/>
                <a:gd name="T92" fmla="*/ 113 w 440"/>
                <a:gd name="T93" fmla="*/ 180 h 796"/>
                <a:gd name="T94" fmla="*/ 131 w 440"/>
                <a:gd name="T95" fmla="*/ 266 h 796"/>
                <a:gd name="T96" fmla="*/ 113 w 440"/>
                <a:gd name="T97" fmla="*/ 148 h 796"/>
                <a:gd name="T98" fmla="*/ 47 w 440"/>
                <a:gd name="T99" fmla="*/ 130 h 796"/>
                <a:gd name="T100" fmla="*/ 65 w 440"/>
                <a:gd name="T101" fmla="*/ 45 h 796"/>
                <a:gd name="T102" fmla="*/ 131 w 440"/>
                <a:gd name="T103" fmla="*/ 6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0" h="796">
                  <a:moveTo>
                    <a:pt x="206" y="576"/>
                  </a:moveTo>
                  <a:cubicBezTo>
                    <a:pt x="196" y="576"/>
                    <a:pt x="196" y="576"/>
                    <a:pt x="196" y="576"/>
                  </a:cubicBezTo>
                  <a:cubicBezTo>
                    <a:pt x="186" y="576"/>
                    <a:pt x="178" y="568"/>
                    <a:pt x="178" y="558"/>
                  </a:cubicBezTo>
                  <a:cubicBezTo>
                    <a:pt x="178" y="490"/>
                    <a:pt x="178" y="490"/>
                    <a:pt x="178" y="490"/>
                  </a:cubicBezTo>
                  <a:cubicBezTo>
                    <a:pt x="178" y="480"/>
                    <a:pt x="186" y="472"/>
                    <a:pt x="196" y="472"/>
                  </a:cubicBezTo>
                  <a:cubicBezTo>
                    <a:pt x="206" y="472"/>
                    <a:pt x="206" y="472"/>
                    <a:pt x="206" y="472"/>
                  </a:cubicBezTo>
                  <a:cubicBezTo>
                    <a:pt x="206" y="432"/>
                    <a:pt x="206" y="432"/>
                    <a:pt x="206" y="432"/>
                  </a:cubicBezTo>
                  <a:cubicBezTo>
                    <a:pt x="206" y="429"/>
                    <a:pt x="206" y="426"/>
                    <a:pt x="207" y="423"/>
                  </a:cubicBezTo>
                  <a:cubicBezTo>
                    <a:pt x="196" y="423"/>
                    <a:pt x="196" y="423"/>
                    <a:pt x="196" y="423"/>
                  </a:cubicBezTo>
                  <a:cubicBezTo>
                    <a:pt x="186" y="423"/>
                    <a:pt x="178" y="415"/>
                    <a:pt x="178" y="405"/>
                  </a:cubicBezTo>
                  <a:cubicBezTo>
                    <a:pt x="178" y="337"/>
                    <a:pt x="178" y="337"/>
                    <a:pt x="178" y="337"/>
                  </a:cubicBezTo>
                  <a:cubicBezTo>
                    <a:pt x="178" y="328"/>
                    <a:pt x="186" y="320"/>
                    <a:pt x="196" y="320"/>
                  </a:cubicBezTo>
                  <a:cubicBezTo>
                    <a:pt x="244" y="320"/>
                    <a:pt x="244" y="320"/>
                    <a:pt x="244" y="320"/>
                  </a:cubicBezTo>
                  <a:cubicBezTo>
                    <a:pt x="254" y="320"/>
                    <a:pt x="262" y="328"/>
                    <a:pt x="262" y="337"/>
                  </a:cubicBezTo>
                  <a:cubicBezTo>
                    <a:pt x="262" y="379"/>
                    <a:pt x="262" y="379"/>
                    <a:pt x="262" y="379"/>
                  </a:cubicBezTo>
                  <a:cubicBezTo>
                    <a:pt x="312" y="379"/>
                    <a:pt x="312" y="379"/>
                    <a:pt x="312" y="379"/>
                  </a:cubicBezTo>
                  <a:cubicBezTo>
                    <a:pt x="312" y="337"/>
                    <a:pt x="312" y="337"/>
                    <a:pt x="312" y="337"/>
                  </a:cubicBezTo>
                  <a:cubicBezTo>
                    <a:pt x="312" y="328"/>
                    <a:pt x="320" y="320"/>
                    <a:pt x="330" y="320"/>
                  </a:cubicBezTo>
                  <a:cubicBezTo>
                    <a:pt x="378" y="320"/>
                    <a:pt x="378" y="320"/>
                    <a:pt x="378" y="320"/>
                  </a:cubicBezTo>
                  <a:cubicBezTo>
                    <a:pt x="387" y="320"/>
                    <a:pt x="395" y="328"/>
                    <a:pt x="395" y="337"/>
                  </a:cubicBezTo>
                  <a:cubicBezTo>
                    <a:pt x="395" y="379"/>
                    <a:pt x="395" y="379"/>
                    <a:pt x="395" y="379"/>
                  </a:cubicBezTo>
                  <a:cubicBezTo>
                    <a:pt x="440" y="379"/>
                    <a:pt x="440" y="379"/>
                    <a:pt x="440" y="379"/>
                  </a:cubicBezTo>
                  <a:cubicBezTo>
                    <a:pt x="440" y="18"/>
                    <a:pt x="440" y="18"/>
                    <a:pt x="440" y="18"/>
                  </a:cubicBezTo>
                  <a:cubicBezTo>
                    <a:pt x="440" y="8"/>
                    <a:pt x="432" y="0"/>
                    <a:pt x="422" y="0"/>
                  </a:cubicBezTo>
                  <a:cubicBezTo>
                    <a:pt x="18" y="0"/>
                    <a:pt x="18" y="0"/>
                    <a:pt x="18" y="0"/>
                  </a:cubicBezTo>
                  <a:cubicBezTo>
                    <a:pt x="8" y="0"/>
                    <a:pt x="0" y="8"/>
                    <a:pt x="0" y="18"/>
                  </a:cubicBezTo>
                  <a:cubicBezTo>
                    <a:pt x="0" y="590"/>
                    <a:pt x="0" y="590"/>
                    <a:pt x="0" y="590"/>
                  </a:cubicBezTo>
                  <a:cubicBezTo>
                    <a:pt x="0" y="599"/>
                    <a:pt x="0" y="614"/>
                    <a:pt x="0" y="623"/>
                  </a:cubicBezTo>
                  <a:cubicBezTo>
                    <a:pt x="0" y="631"/>
                    <a:pt x="0" y="646"/>
                    <a:pt x="0" y="656"/>
                  </a:cubicBezTo>
                  <a:cubicBezTo>
                    <a:pt x="0" y="778"/>
                    <a:pt x="0" y="778"/>
                    <a:pt x="0" y="778"/>
                  </a:cubicBezTo>
                  <a:cubicBezTo>
                    <a:pt x="0" y="788"/>
                    <a:pt x="8" y="796"/>
                    <a:pt x="18" y="796"/>
                  </a:cubicBezTo>
                  <a:cubicBezTo>
                    <a:pt x="206" y="796"/>
                    <a:pt x="206" y="796"/>
                    <a:pt x="206" y="796"/>
                  </a:cubicBezTo>
                  <a:lnTo>
                    <a:pt x="206" y="576"/>
                  </a:lnTo>
                  <a:close/>
                  <a:moveTo>
                    <a:pt x="312" y="63"/>
                  </a:moveTo>
                  <a:cubicBezTo>
                    <a:pt x="312" y="53"/>
                    <a:pt x="320" y="45"/>
                    <a:pt x="330" y="45"/>
                  </a:cubicBezTo>
                  <a:cubicBezTo>
                    <a:pt x="378" y="45"/>
                    <a:pt x="378" y="45"/>
                    <a:pt x="378" y="45"/>
                  </a:cubicBezTo>
                  <a:cubicBezTo>
                    <a:pt x="387" y="45"/>
                    <a:pt x="395" y="53"/>
                    <a:pt x="395" y="63"/>
                  </a:cubicBezTo>
                  <a:cubicBezTo>
                    <a:pt x="395" y="130"/>
                    <a:pt x="395" y="130"/>
                    <a:pt x="395" y="130"/>
                  </a:cubicBezTo>
                  <a:cubicBezTo>
                    <a:pt x="395" y="140"/>
                    <a:pt x="387" y="148"/>
                    <a:pt x="378" y="148"/>
                  </a:cubicBezTo>
                  <a:cubicBezTo>
                    <a:pt x="330" y="148"/>
                    <a:pt x="330" y="148"/>
                    <a:pt x="330" y="148"/>
                  </a:cubicBezTo>
                  <a:cubicBezTo>
                    <a:pt x="320" y="148"/>
                    <a:pt x="312" y="140"/>
                    <a:pt x="312" y="130"/>
                  </a:cubicBezTo>
                  <a:lnTo>
                    <a:pt x="312" y="63"/>
                  </a:lnTo>
                  <a:close/>
                  <a:moveTo>
                    <a:pt x="312" y="198"/>
                  </a:moveTo>
                  <a:cubicBezTo>
                    <a:pt x="312" y="188"/>
                    <a:pt x="320" y="180"/>
                    <a:pt x="330" y="180"/>
                  </a:cubicBezTo>
                  <a:cubicBezTo>
                    <a:pt x="378" y="180"/>
                    <a:pt x="378" y="180"/>
                    <a:pt x="378" y="180"/>
                  </a:cubicBezTo>
                  <a:cubicBezTo>
                    <a:pt x="387" y="180"/>
                    <a:pt x="395" y="188"/>
                    <a:pt x="395" y="198"/>
                  </a:cubicBezTo>
                  <a:cubicBezTo>
                    <a:pt x="395" y="266"/>
                    <a:pt x="395" y="266"/>
                    <a:pt x="395" y="266"/>
                  </a:cubicBezTo>
                  <a:cubicBezTo>
                    <a:pt x="395" y="275"/>
                    <a:pt x="387" y="283"/>
                    <a:pt x="378" y="283"/>
                  </a:cubicBezTo>
                  <a:cubicBezTo>
                    <a:pt x="330" y="283"/>
                    <a:pt x="330" y="283"/>
                    <a:pt x="330" y="283"/>
                  </a:cubicBezTo>
                  <a:cubicBezTo>
                    <a:pt x="320" y="283"/>
                    <a:pt x="312" y="275"/>
                    <a:pt x="312" y="266"/>
                  </a:cubicBezTo>
                  <a:lnTo>
                    <a:pt x="312" y="198"/>
                  </a:lnTo>
                  <a:close/>
                  <a:moveTo>
                    <a:pt x="178" y="63"/>
                  </a:moveTo>
                  <a:cubicBezTo>
                    <a:pt x="178" y="53"/>
                    <a:pt x="186" y="45"/>
                    <a:pt x="196" y="45"/>
                  </a:cubicBezTo>
                  <a:cubicBezTo>
                    <a:pt x="244" y="45"/>
                    <a:pt x="244" y="45"/>
                    <a:pt x="244" y="45"/>
                  </a:cubicBezTo>
                  <a:cubicBezTo>
                    <a:pt x="254" y="45"/>
                    <a:pt x="262" y="53"/>
                    <a:pt x="262" y="63"/>
                  </a:cubicBezTo>
                  <a:cubicBezTo>
                    <a:pt x="262" y="130"/>
                    <a:pt x="262" y="130"/>
                    <a:pt x="262" y="130"/>
                  </a:cubicBezTo>
                  <a:cubicBezTo>
                    <a:pt x="262" y="140"/>
                    <a:pt x="254" y="148"/>
                    <a:pt x="244" y="148"/>
                  </a:cubicBezTo>
                  <a:cubicBezTo>
                    <a:pt x="196" y="148"/>
                    <a:pt x="196" y="148"/>
                    <a:pt x="196" y="148"/>
                  </a:cubicBezTo>
                  <a:cubicBezTo>
                    <a:pt x="186" y="148"/>
                    <a:pt x="178" y="140"/>
                    <a:pt x="178" y="130"/>
                  </a:cubicBezTo>
                  <a:lnTo>
                    <a:pt x="178" y="63"/>
                  </a:lnTo>
                  <a:close/>
                  <a:moveTo>
                    <a:pt x="178" y="198"/>
                  </a:moveTo>
                  <a:cubicBezTo>
                    <a:pt x="178" y="188"/>
                    <a:pt x="186" y="180"/>
                    <a:pt x="196" y="180"/>
                  </a:cubicBezTo>
                  <a:cubicBezTo>
                    <a:pt x="244" y="180"/>
                    <a:pt x="244" y="180"/>
                    <a:pt x="244" y="180"/>
                  </a:cubicBezTo>
                  <a:cubicBezTo>
                    <a:pt x="254" y="180"/>
                    <a:pt x="262" y="188"/>
                    <a:pt x="262" y="198"/>
                  </a:cubicBezTo>
                  <a:cubicBezTo>
                    <a:pt x="262" y="266"/>
                    <a:pt x="262" y="266"/>
                    <a:pt x="262" y="266"/>
                  </a:cubicBezTo>
                  <a:cubicBezTo>
                    <a:pt x="262" y="275"/>
                    <a:pt x="254" y="283"/>
                    <a:pt x="244" y="283"/>
                  </a:cubicBezTo>
                  <a:cubicBezTo>
                    <a:pt x="196" y="283"/>
                    <a:pt x="196" y="283"/>
                    <a:pt x="196" y="283"/>
                  </a:cubicBezTo>
                  <a:cubicBezTo>
                    <a:pt x="186" y="283"/>
                    <a:pt x="178" y="275"/>
                    <a:pt x="178" y="266"/>
                  </a:cubicBezTo>
                  <a:lnTo>
                    <a:pt x="178" y="198"/>
                  </a:lnTo>
                  <a:close/>
                  <a:moveTo>
                    <a:pt x="131" y="558"/>
                  </a:moveTo>
                  <a:cubicBezTo>
                    <a:pt x="131" y="568"/>
                    <a:pt x="123" y="576"/>
                    <a:pt x="113" y="576"/>
                  </a:cubicBezTo>
                  <a:cubicBezTo>
                    <a:pt x="65" y="576"/>
                    <a:pt x="65" y="576"/>
                    <a:pt x="65" y="576"/>
                  </a:cubicBezTo>
                  <a:cubicBezTo>
                    <a:pt x="55" y="576"/>
                    <a:pt x="47" y="568"/>
                    <a:pt x="47" y="558"/>
                  </a:cubicBezTo>
                  <a:cubicBezTo>
                    <a:pt x="47" y="490"/>
                    <a:pt x="47" y="490"/>
                    <a:pt x="47" y="490"/>
                  </a:cubicBezTo>
                  <a:cubicBezTo>
                    <a:pt x="47" y="480"/>
                    <a:pt x="55" y="472"/>
                    <a:pt x="65" y="472"/>
                  </a:cubicBezTo>
                  <a:cubicBezTo>
                    <a:pt x="113" y="472"/>
                    <a:pt x="113" y="472"/>
                    <a:pt x="113" y="472"/>
                  </a:cubicBezTo>
                  <a:cubicBezTo>
                    <a:pt x="123" y="472"/>
                    <a:pt x="131" y="480"/>
                    <a:pt x="131" y="490"/>
                  </a:cubicBezTo>
                  <a:lnTo>
                    <a:pt x="131" y="558"/>
                  </a:lnTo>
                  <a:close/>
                  <a:moveTo>
                    <a:pt x="131" y="405"/>
                  </a:moveTo>
                  <a:cubicBezTo>
                    <a:pt x="131" y="415"/>
                    <a:pt x="123" y="423"/>
                    <a:pt x="113" y="423"/>
                  </a:cubicBezTo>
                  <a:cubicBezTo>
                    <a:pt x="65" y="423"/>
                    <a:pt x="65" y="423"/>
                    <a:pt x="65" y="423"/>
                  </a:cubicBezTo>
                  <a:cubicBezTo>
                    <a:pt x="55" y="423"/>
                    <a:pt x="47" y="415"/>
                    <a:pt x="47" y="405"/>
                  </a:cubicBezTo>
                  <a:cubicBezTo>
                    <a:pt x="47" y="337"/>
                    <a:pt x="47" y="337"/>
                    <a:pt x="47" y="337"/>
                  </a:cubicBezTo>
                  <a:cubicBezTo>
                    <a:pt x="47" y="328"/>
                    <a:pt x="55" y="320"/>
                    <a:pt x="65" y="320"/>
                  </a:cubicBezTo>
                  <a:cubicBezTo>
                    <a:pt x="113" y="320"/>
                    <a:pt x="113" y="320"/>
                    <a:pt x="113" y="320"/>
                  </a:cubicBezTo>
                  <a:cubicBezTo>
                    <a:pt x="123" y="320"/>
                    <a:pt x="131" y="328"/>
                    <a:pt x="131" y="337"/>
                  </a:cubicBezTo>
                  <a:lnTo>
                    <a:pt x="131" y="405"/>
                  </a:lnTo>
                  <a:close/>
                  <a:moveTo>
                    <a:pt x="131" y="266"/>
                  </a:moveTo>
                  <a:cubicBezTo>
                    <a:pt x="131" y="275"/>
                    <a:pt x="123" y="283"/>
                    <a:pt x="113" y="283"/>
                  </a:cubicBezTo>
                  <a:cubicBezTo>
                    <a:pt x="65" y="283"/>
                    <a:pt x="65" y="283"/>
                    <a:pt x="65" y="283"/>
                  </a:cubicBezTo>
                  <a:cubicBezTo>
                    <a:pt x="55" y="283"/>
                    <a:pt x="47" y="275"/>
                    <a:pt x="47" y="266"/>
                  </a:cubicBezTo>
                  <a:cubicBezTo>
                    <a:pt x="47" y="198"/>
                    <a:pt x="47" y="198"/>
                    <a:pt x="47" y="198"/>
                  </a:cubicBezTo>
                  <a:cubicBezTo>
                    <a:pt x="47" y="188"/>
                    <a:pt x="55" y="180"/>
                    <a:pt x="65" y="180"/>
                  </a:cubicBezTo>
                  <a:cubicBezTo>
                    <a:pt x="113" y="180"/>
                    <a:pt x="113" y="180"/>
                    <a:pt x="113" y="180"/>
                  </a:cubicBezTo>
                  <a:cubicBezTo>
                    <a:pt x="123" y="180"/>
                    <a:pt x="131" y="188"/>
                    <a:pt x="131" y="198"/>
                  </a:cubicBezTo>
                  <a:lnTo>
                    <a:pt x="131" y="266"/>
                  </a:lnTo>
                  <a:close/>
                  <a:moveTo>
                    <a:pt x="131" y="130"/>
                  </a:moveTo>
                  <a:cubicBezTo>
                    <a:pt x="131" y="140"/>
                    <a:pt x="123" y="148"/>
                    <a:pt x="113" y="148"/>
                  </a:cubicBezTo>
                  <a:cubicBezTo>
                    <a:pt x="65" y="148"/>
                    <a:pt x="65" y="148"/>
                    <a:pt x="65" y="148"/>
                  </a:cubicBezTo>
                  <a:cubicBezTo>
                    <a:pt x="55" y="148"/>
                    <a:pt x="47" y="140"/>
                    <a:pt x="47" y="130"/>
                  </a:cubicBezTo>
                  <a:cubicBezTo>
                    <a:pt x="47" y="63"/>
                    <a:pt x="47" y="63"/>
                    <a:pt x="47" y="63"/>
                  </a:cubicBezTo>
                  <a:cubicBezTo>
                    <a:pt x="47" y="53"/>
                    <a:pt x="55" y="45"/>
                    <a:pt x="65" y="45"/>
                  </a:cubicBezTo>
                  <a:cubicBezTo>
                    <a:pt x="113" y="45"/>
                    <a:pt x="113" y="45"/>
                    <a:pt x="113" y="45"/>
                  </a:cubicBezTo>
                  <a:cubicBezTo>
                    <a:pt x="123" y="45"/>
                    <a:pt x="131" y="53"/>
                    <a:pt x="131" y="63"/>
                  </a:cubicBezTo>
                  <a:lnTo>
                    <a:pt x="131" y="130"/>
                  </a:lnTo>
                  <a:close/>
                </a:path>
              </a:pathLst>
            </a:custGeom>
            <a:grpFill/>
            <a:ln>
              <a:noFill/>
            </a:ln>
          </p:spPr>
          <p:txBody>
            <a:bodyPr vert="horz" wrap="square" lIns="93247" tIns="46623" rIns="93247" bIns="46623" numCol="1" anchor="t" anchorCtr="0" compatLnSpc="1">
              <a:prstTxWarp prst="textNoShape">
                <a:avLst/>
              </a:prstTxWarp>
            </a:bodyPr>
            <a:lstStyle/>
            <a:p>
              <a:pPr defTabSz="932197"/>
              <a:endParaRPr lang="en-US" sz="1734"/>
            </a:p>
          </p:txBody>
        </p:sp>
        <p:sp>
          <p:nvSpPr>
            <p:cNvPr id="112" name="Freeform 18"/>
            <p:cNvSpPr>
              <a:spLocks noEditPoints="1"/>
            </p:cNvSpPr>
            <p:nvPr/>
          </p:nvSpPr>
          <p:spPr bwMode="auto">
            <a:xfrm>
              <a:off x="5646738" y="5371809"/>
              <a:ext cx="468313" cy="400050"/>
            </a:xfrm>
            <a:custGeom>
              <a:avLst/>
              <a:gdLst>
                <a:gd name="T0" fmla="*/ 18 w 447"/>
                <a:gd name="T1" fmla="*/ 0 h 382"/>
                <a:gd name="T2" fmla="*/ 0 w 447"/>
                <a:gd name="T3" fmla="*/ 18 h 382"/>
                <a:gd name="T4" fmla="*/ 0 w 447"/>
                <a:gd name="T5" fmla="*/ 364 h 382"/>
                <a:gd name="T6" fmla="*/ 18 w 447"/>
                <a:gd name="T7" fmla="*/ 382 h 382"/>
                <a:gd name="T8" fmla="*/ 429 w 447"/>
                <a:gd name="T9" fmla="*/ 382 h 382"/>
                <a:gd name="T10" fmla="*/ 447 w 447"/>
                <a:gd name="T11" fmla="*/ 364 h 382"/>
                <a:gd name="T12" fmla="*/ 447 w 447"/>
                <a:gd name="T13" fmla="*/ 18 h 382"/>
                <a:gd name="T14" fmla="*/ 429 w 447"/>
                <a:gd name="T15" fmla="*/ 0 h 382"/>
                <a:gd name="T16" fmla="*/ 18 w 447"/>
                <a:gd name="T17" fmla="*/ 0 h 382"/>
                <a:gd name="T18" fmla="*/ 133 w 447"/>
                <a:gd name="T19" fmla="*/ 301 h 382"/>
                <a:gd name="T20" fmla="*/ 115 w 447"/>
                <a:gd name="T21" fmla="*/ 319 h 382"/>
                <a:gd name="T22" fmla="*/ 66 w 447"/>
                <a:gd name="T23" fmla="*/ 319 h 382"/>
                <a:gd name="T24" fmla="*/ 48 w 447"/>
                <a:gd name="T25" fmla="*/ 301 h 382"/>
                <a:gd name="T26" fmla="*/ 48 w 447"/>
                <a:gd name="T27" fmla="*/ 232 h 382"/>
                <a:gd name="T28" fmla="*/ 66 w 447"/>
                <a:gd name="T29" fmla="*/ 214 h 382"/>
                <a:gd name="T30" fmla="*/ 115 w 447"/>
                <a:gd name="T31" fmla="*/ 214 h 382"/>
                <a:gd name="T32" fmla="*/ 133 w 447"/>
                <a:gd name="T33" fmla="*/ 232 h 382"/>
                <a:gd name="T34" fmla="*/ 133 w 447"/>
                <a:gd name="T35" fmla="*/ 301 h 382"/>
                <a:gd name="T36" fmla="*/ 133 w 447"/>
                <a:gd name="T37" fmla="*/ 146 h 382"/>
                <a:gd name="T38" fmla="*/ 115 w 447"/>
                <a:gd name="T39" fmla="*/ 164 h 382"/>
                <a:gd name="T40" fmla="*/ 66 w 447"/>
                <a:gd name="T41" fmla="*/ 164 h 382"/>
                <a:gd name="T42" fmla="*/ 48 w 447"/>
                <a:gd name="T43" fmla="*/ 146 h 382"/>
                <a:gd name="T44" fmla="*/ 48 w 447"/>
                <a:gd name="T45" fmla="*/ 77 h 382"/>
                <a:gd name="T46" fmla="*/ 66 w 447"/>
                <a:gd name="T47" fmla="*/ 59 h 382"/>
                <a:gd name="T48" fmla="*/ 115 w 447"/>
                <a:gd name="T49" fmla="*/ 59 h 382"/>
                <a:gd name="T50" fmla="*/ 133 w 447"/>
                <a:gd name="T51" fmla="*/ 77 h 382"/>
                <a:gd name="T52" fmla="*/ 133 w 447"/>
                <a:gd name="T53" fmla="*/ 146 h 382"/>
                <a:gd name="T54" fmla="*/ 266 w 447"/>
                <a:gd name="T55" fmla="*/ 301 h 382"/>
                <a:gd name="T56" fmla="*/ 248 w 447"/>
                <a:gd name="T57" fmla="*/ 319 h 382"/>
                <a:gd name="T58" fmla="*/ 199 w 447"/>
                <a:gd name="T59" fmla="*/ 319 h 382"/>
                <a:gd name="T60" fmla="*/ 181 w 447"/>
                <a:gd name="T61" fmla="*/ 301 h 382"/>
                <a:gd name="T62" fmla="*/ 181 w 447"/>
                <a:gd name="T63" fmla="*/ 232 h 382"/>
                <a:gd name="T64" fmla="*/ 199 w 447"/>
                <a:gd name="T65" fmla="*/ 214 h 382"/>
                <a:gd name="T66" fmla="*/ 248 w 447"/>
                <a:gd name="T67" fmla="*/ 214 h 382"/>
                <a:gd name="T68" fmla="*/ 266 w 447"/>
                <a:gd name="T69" fmla="*/ 232 h 382"/>
                <a:gd name="T70" fmla="*/ 266 w 447"/>
                <a:gd name="T71" fmla="*/ 301 h 382"/>
                <a:gd name="T72" fmla="*/ 266 w 447"/>
                <a:gd name="T73" fmla="*/ 146 h 382"/>
                <a:gd name="T74" fmla="*/ 248 w 447"/>
                <a:gd name="T75" fmla="*/ 164 h 382"/>
                <a:gd name="T76" fmla="*/ 199 w 447"/>
                <a:gd name="T77" fmla="*/ 164 h 382"/>
                <a:gd name="T78" fmla="*/ 181 w 447"/>
                <a:gd name="T79" fmla="*/ 146 h 382"/>
                <a:gd name="T80" fmla="*/ 181 w 447"/>
                <a:gd name="T81" fmla="*/ 77 h 382"/>
                <a:gd name="T82" fmla="*/ 199 w 447"/>
                <a:gd name="T83" fmla="*/ 59 h 382"/>
                <a:gd name="T84" fmla="*/ 248 w 447"/>
                <a:gd name="T85" fmla="*/ 59 h 382"/>
                <a:gd name="T86" fmla="*/ 266 w 447"/>
                <a:gd name="T87" fmla="*/ 77 h 382"/>
                <a:gd name="T88" fmla="*/ 266 w 447"/>
                <a:gd name="T89" fmla="*/ 146 h 382"/>
                <a:gd name="T90" fmla="*/ 401 w 447"/>
                <a:gd name="T91" fmla="*/ 301 h 382"/>
                <a:gd name="T92" fmla="*/ 383 w 447"/>
                <a:gd name="T93" fmla="*/ 319 h 382"/>
                <a:gd name="T94" fmla="*/ 334 w 447"/>
                <a:gd name="T95" fmla="*/ 319 h 382"/>
                <a:gd name="T96" fmla="*/ 316 w 447"/>
                <a:gd name="T97" fmla="*/ 301 h 382"/>
                <a:gd name="T98" fmla="*/ 316 w 447"/>
                <a:gd name="T99" fmla="*/ 232 h 382"/>
                <a:gd name="T100" fmla="*/ 334 w 447"/>
                <a:gd name="T101" fmla="*/ 214 h 382"/>
                <a:gd name="T102" fmla="*/ 383 w 447"/>
                <a:gd name="T103" fmla="*/ 214 h 382"/>
                <a:gd name="T104" fmla="*/ 401 w 447"/>
                <a:gd name="T105" fmla="*/ 232 h 382"/>
                <a:gd name="T106" fmla="*/ 401 w 447"/>
                <a:gd name="T107" fmla="*/ 301 h 382"/>
                <a:gd name="T108" fmla="*/ 401 w 447"/>
                <a:gd name="T109" fmla="*/ 146 h 382"/>
                <a:gd name="T110" fmla="*/ 383 w 447"/>
                <a:gd name="T111" fmla="*/ 164 h 382"/>
                <a:gd name="T112" fmla="*/ 334 w 447"/>
                <a:gd name="T113" fmla="*/ 164 h 382"/>
                <a:gd name="T114" fmla="*/ 316 w 447"/>
                <a:gd name="T115" fmla="*/ 146 h 382"/>
                <a:gd name="T116" fmla="*/ 316 w 447"/>
                <a:gd name="T117" fmla="*/ 77 h 382"/>
                <a:gd name="T118" fmla="*/ 334 w 447"/>
                <a:gd name="T119" fmla="*/ 59 h 382"/>
                <a:gd name="T120" fmla="*/ 383 w 447"/>
                <a:gd name="T121" fmla="*/ 59 h 382"/>
                <a:gd name="T122" fmla="*/ 401 w 447"/>
                <a:gd name="T123" fmla="*/ 77 h 382"/>
                <a:gd name="T124" fmla="*/ 401 w 447"/>
                <a:gd name="T125" fmla="*/ 1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7" h="382">
                  <a:moveTo>
                    <a:pt x="18" y="0"/>
                  </a:moveTo>
                  <a:cubicBezTo>
                    <a:pt x="8" y="0"/>
                    <a:pt x="0" y="8"/>
                    <a:pt x="0" y="18"/>
                  </a:cubicBezTo>
                  <a:cubicBezTo>
                    <a:pt x="0" y="364"/>
                    <a:pt x="0" y="364"/>
                    <a:pt x="0" y="364"/>
                  </a:cubicBezTo>
                  <a:cubicBezTo>
                    <a:pt x="0" y="374"/>
                    <a:pt x="8" y="382"/>
                    <a:pt x="18" y="382"/>
                  </a:cubicBezTo>
                  <a:cubicBezTo>
                    <a:pt x="429" y="382"/>
                    <a:pt x="429" y="382"/>
                    <a:pt x="429" y="382"/>
                  </a:cubicBezTo>
                  <a:cubicBezTo>
                    <a:pt x="439" y="382"/>
                    <a:pt x="447" y="374"/>
                    <a:pt x="447" y="364"/>
                  </a:cubicBezTo>
                  <a:cubicBezTo>
                    <a:pt x="447" y="18"/>
                    <a:pt x="447" y="18"/>
                    <a:pt x="447" y="18"/>
                  </a:cubicBezTo>
                  <a:cubicBezTo>
                    <a:pt x="447" y="8"/>
                    <a:pt x="439" y="0"/>
                    <a:pt x="429" y="0"/>
                  </a:cubicBezTo>
                  <a:lnTo>
                    <a:pt x="18" y="0"/>
                  </a:lnTo>
                  <a:close/>
                  <a:moveTo>
                    <a:pt x="133" y="301"/>
                  </a:moveTo>
                  <a:cubicBezTo>
                    <a:pt x="133" y="311"/>
                    <a:pt x="125" y="319"/>
                    <a:pt x="115" y="319"/>
                  </a:cubicBezTo>
                  <a:cubicBezTo>
                    <a:pt x="66" y="319"/>
                    <a:pt x="66" y="319"/>
                    <a:pt x="66" y="319"/>
                  </a:cubicBezTo>
                  <a:cubicBezTo>
                    <a:pt x="56" y="319"/>
                    <a:pt x="48" y="311"/>
                    <a:pt x="48" y="301"/>
                  </a:cubicBezTo>
                  <a:cubicBezTo>
                    <a:pt x="48" y="232"/>
                    <a:pt x="48" y="232"/>
                    <a:pt x="48" y="232"/>
                  </a:cubicBezTo>
                  <a:cubicBezTo>
                    <a:pt x="48" y="222"/>
                    <a:pt x="56" y="214"/>
                    <a:pt x="66" y="214"/>
                  </a:cubicBezTo>
                  <a:cubicBezTo>
                    <a:pt x="115" y="214"/>
                    <a:pt x="115" y="214"/>
                    <a:pt x="115" y="214"/>
                  </a:cubicBezTo>
                  <a:cubicBezTo>
                    <a:pt x="125" y="214"/>
                    <a:pt x="133" y="222"/>
                    <a:pt x="133" y="232"/>
                  </a:cubicBezTo>
                  <a:lnTo>
                    <a:pt x="133" y="301"/>
                  </a:lnTo>
                  <a:close/>
                  <a:moveTo>
                    <a:pt x="133" y="146"/>
                  </a:moveTo>
                  <a:cubicBezTo>
                    <a:pt x="133" y="156"/>
                    <a:pt x="125" y="164"/>
                    <a:pt x="115" y="164"/>
                  </a:cubicBezTo>
                  <a:cubicBezTo>
                    <a:pt x="66" y="164"/>
                    <a:pt x="66" y="164"/>
                    <a:pt x="66" y="164"/>
                  </a:cubicBezTo>
                  <a:cubicBezTo>
                    <a:pt x="56" y="164"/>
                    <a:pt x="48" y="156"/>
                    <a:pt x="48" y="146"/>
                  </a:cubicBezTo>
                  <a:cubicBezTo>
                    <a:pt x="48" y="77"/>
                    <a:pt x="48" y="77"/>
                    <a:pt x="48" y="77"/>
                  </a:cubicBezTo>
                  <a:cubicBezTo>
                    <a:pt x="48" y="67"/>
                    <a:pt x="56" y="59"/>
                    <a:pt x="66" y="59"/>
                  </a:cubicBezTo>
                  <a:cubicBezTo>
                    <a:pt x="115" y="59"/>
                    <a:pt x="115" y="59"/>
                    <a:pt x="115" y="59"/>
                  </a:cubicBezTo>
                  <a:cubicBezTo>
                    <a:pt x="125" y="59"/>
                    <a:pt x="133" y="67"/>
                    <a:pt x="133" y="77"/>
                  </a:cubicBezTo>
                  <a:lnTo>
                    <a:pt x="133" y="146"/>
                  </a:lnTo>
                  <a:close/>
                  <a:moveTo>
                    <a:pt x="266" y="301"/>
                  </a:moveTo>
                  <a:cubicBezTo>
                    <a:pt x="266" y="311"/>
                    <a:pt x="258" y="319"/>
                    <a:pt x="248" y="319"/>
                  </a:cubicBezTo>
                  <a:cubicBezTo>
                    <a:pt x="199" y="319"/>
                    <a:pt x="199" y="319"/>
                    <a:pt x="199" y="319"/>
                  </a:cubicBezTo>
                  <a:cubicBezTo>
                    <a:pt x="189" y="319"/>
                    <a:pt x="181" y="311"/>
                    <a:pt x="181" y="301"/>
                  </a:cubicBezTo>
                  <a:cubicBezTo>
                    <a:pt x="181" y="232"/>
                    <a:pt x="181" y="232"/>
                    <a:pt x="181" y="232"/>
                  </a:cubicBezTo>
                  <a:cubicBezTo>
                    <a:pt x="181" y="222"/>
                    <a:pt x="189" y="214"/>
                    <a:pt x="199" y="214"/>
                  </a:cubicBezTo>
                  <a:cubicBezTo>
                    <a:pt x="248" y="214"/>
                    <a:pt x="248" y="214"/>
                    <a:pt x="248" y="214"/>
                  </a:cubicBezTo>
                  <a:cubicBezTo>
                    <a:pt x="258" y="214"/>
                    <a:pt x="266" y="222"/>
                    <a:pt x="266" y="232"/>
                  </a:cubicBezTo>
                  <a:lnTo>
                    <a:pt x="266" y="301"/>
                  </a:lnTo>
                  <a:close/>
                  <a:moveTo>
                    <a:pt x="266" y="146"/>
                  </a:moveTo>
                  <a:cubicBezTo>
                    <a:pt x="266" y="156"/>
                    <a:pt x="258" y="164"/>
                    <a:pt x="248" y="164"/>
                  </a:cubicBezTo>
                  <a:cubicBezTo>
                    <a:pt x="199" y="164"/>
                    <a:pt x="199" y="164"/>
                    <a:pt x="199" y="164"/>
                  </a:cubicBezTo>
                  <a:cubicBezTo>
                    <a:pt x="189" y="164"/>
                    <a:pt x="181" y="156"/>
                    <a:pt x="181" y="146"/>
                  </a:cubicBezTo>
                  <a:cubicBezTo>
                    <a:pt x="181" y="77"/>
                    <a:pt x="181" y="77"/>
                    <a:pt x="181" y="77"/>
                  </a:cubicBezTo>
                  <a:cubicBezTo>
                    <a:pt x="181" y="67"/>
                    <a:pt x="189" y="59"/>
                    <a:pt x="199" y="59"/>
                  </a:cubicBezTo>
                  <a:cubicBezTo>
                    <a:pt x="248" y="59"/>
                    <a:pt x="248" y="59"/>
                    <a:pt x="248" y="59"/>
                  </a:cubicBezTo>
                  <a:cubicBezTo>
                    <a:pt x="258" y="59"/>
                    <a:pt x="266" y="67"/>
                    <a:pt x="266" y="77"/>
                  </a:cubicBezTo>
                  <a:lnTo>
                    <a:pt x="266" y="146"/>
                  </a:lnTo>
                  <a:close/>
                  <a:moveTo>
                    <a:pt x="401" y="301"/>
                  </a:moveTo>
                  <a:cubicBezTo>
                    <a:pt x="401" y="311"/>
                    <a:pt x="393" y="319"/>
                    <a:pt x="383" y="319"/>
                  </a:cubicBezTo>
                  <a:cubicBezTo>
                    <a:pt x="334" y="319"/>
                    <a:pt x="334" y="319"/>
                    <a:pt x="334" y="319"/>
                  </a:cubicBezTo>
                  <a:cubicBezTo>
                    <a:pt x="324" y="319"/>
                    <a:pt x="316" y="311"/>
                    <a:pt x="316" y="301"/>
                  </a:cubicBezTo>
                  <a:cubicBezTo>
                    <a:pt x="316" y="232"/>
                    <a:pt x="316" y="232"/>
                    <a:pt x="316" y="232"/>
                  </a:cubicBezTo>
                  <a:cubicBezTo>
                    <a:pt x="316" y="222"/>
                    <a:pt x="324" y="214"/>
                    <a:pt x="334" y="214"/>
                  </a:cubicBezTo>
                  <a:cubicBezTo>
                    <a:pt x="383" y="214"/>
                    <a:pt x="383" y="214"/>
                    <a:pt x="383" y="214"/>
                  </a:cubicBezTo>
                  <a:cubicBezTo>
                    <a:pt x="393" y="214"/>
                    <a:pt x="401" y="222"/>
                    <a:pt x="401" y="232"/>
                  </a:cubicBezTo>
                  <a:lnTo>
                    <a:pt x="401" y="301"/>
                  </a:lnTo>
                  <a:close/>
                  <a:moveTo>
                    <a:pt x="401" y="146"/>
                  </a:moveTo>
                  <a:cubicBezTo>
                    <a:pt x="401" y="156"/>
                    <a:pt x="393" y="164"/>
                    <a:pt x="383" y="164"/>
                  </a:cubicBezTo>
                  <a:cubicBezTo>
                    <a:pt x="334" y="164"/>
                    <a:pt x="334" y="164"/>
                    <a:pt x="334" y="164"/>
                  </a:cubicBezTo>
                  <a:cubicBezTo>
                    <a:pt x="324" y="164"/>
                    <a:pt x="316" y="156"/>
                    <a:pt x="316" y="146"/>
                  </a:cubicBezTo>
                  <a:cubicBezTo>
                    <a:pt x="316" y="77"/>
                    <a:pt x="316" y="77"/>
                    <a:pt x="316" y="77"/>
                  </a:cubicBezTo>
                  <a:cubicBezTo>
                    <a:pt x="316" y="67"/>
                    <a:pt x="324" y="59"/>
                    <a:pt x="334" y="59"/>
                  </a:cubicBezTo>
                  <a:cubicBezTo>
                    <a:pt x="383" y="59"/>
                    <a:pt x="383" y="59"/>
                    <a:pt x="383" y="59"/>
                  </a:cubicBezTo>
                  <a:cubicBezTo>
                    <a:pt x="393" y="59"/>
                    <a:pt x="401" y="67"/>
                    <a:pt x="401" y="77"/>
                  </a:cubicBezTo>
                  <a:lnTo>
                    <a:pt x="401" y="146"/>
                  </a:lnTo>
                  <a:close/>
                </a:path>
              </a:pathLst>
            </a:custGeom>
            <a:grpFill/>
            <a:ln>
              <a:noFill/>
            </a:ln>
          </p:spPr>
          <p:txBody>
            <a:bodyPr vert="horz" wrap="square" lIns="93247" tIns="46623" rIns="93247" bIns="46623" numCol="1" anchor="t" anchorCtr="0" compatLnSpc="1">
              <a:prstTxWarp prst="textNoShape">
                <a:avLst/>
              </a:prstTxWarp>
            </a:bodyPr>
            <a:lstStyle/>
            <a:p>
              <a:pPr defTabSz="932197"/>
              <a:endParaRPr lang="en-US" sz="1734"/>
            </a:p>
          </p:txBody>
        </p:sp>
      </p:grpSp>
      <p:sp>
        <p:nvSpPr>
          <p:cNvPr id="114" name="TextBox 113"/>
          <p:cNvSpPr txBox="1"/>
          <p:nvPr/>
        </p:nvSpPr>
        <p:spPr>
          <a:xfrm>
            <a:off x="4691364" y="3518985"/>
            <a:ext cx="2628992" cy="679454"/>
          </a:xfrm>
          <a:prstGeom prst="rect">
            <a:avLst/>
          </a:prstGeom>
          <a:noFill/>
        </p:spPr>
        <p:txBody>
          <a:bodyPr wrap="square" lIns="182802" tIns="91427" rIns="182802" bIns="146241" rtlCol="0">
            <a:spAutoFit/>
          </a:bodyPr>
          <a:lstStyle/>
          <a:p>
            <a:pPr algn="ctr" defTabSz="724734">
              <a:spcBef>
                <a:spcPct val="0"/>
              </a:spcBef>
              <a:spcAft>
                <a:spcPct val="35000"/>
              </a:spcAft>
              <a:defRPr/>
            </a:pPr>
            <a:r>
              <a:rPr lang="en-US" sz="2800" b="1" spc="-30">
                <a:latin typeface="Segoe UI Semilight" panose="020B0402040204020203" pitchFamily="34" charset="0"/>
                <a:cs typeface="Segoe UI Semilight" panose="020B0402040204020203" pitchFamily="34" charset="0"/>
              </a:rPr>
              <a:t>Microsoft R</a:t>
            </a:r>
          </a:p>
        </p:txBody>
      </p:sp>
      <p:sp>
        <p:nvSpPr>
          <p:cNvPr id="115" name="TextBox 114"/>
          <p:cNvSpPr txBox="1"/>
          <p:nvPr/>
        </p:nvSpPr>
        <p:spPr>
          <a:xfrm>
            <a:off x="9644213" y="3548047"/>
            <a:ext cx="1111600" cy="498992"/>
          </a:xfrm>
          <a:prstGeom prst="rect">
            <a:avLst/>
          </a:prstGeom>
          <a:noFill/>
          <a:ln>
            <a:noFill/>
          </a:ln>
        </p:spPr>
        <p:txBody>
          <a:bodyPr wrap="square" lIns="186468" tIns="149174" rIns="186468" bIns="149174" rtlCol="0">
            <a:spAutoFit/>
          </a:bodyPr>
          <a:lstStyle/>
          <a:p>
            <a:pPr defTabSz="950938">
              <a:lnSpc>
                <a:spcPct val="90000"/>
              </a:lnSpc>
              <a:spcBef>
                <a:spcPct val="0"/>
              </a:spcBef>
              <a:spcAft>
                <a:spcPts val="612"/>
              </a:spcAft>
              <a:defRPr/>
            </a:pPr>
            <a:r>
              <a:rPr lang="en-US" sz="1428" kern="0" spc="-31">
                <a:latin typeface="Segoe UI Semilight" panose="020B0402040204020203" pitchFamily="34" charset="0"/>
                <a:cs typeface="Segoe UI Semilight" panose="020B0402040204020203" pitchFamily="34" charset="0"/>
              </a:rPr>
              <a:t>Apps</a:t>
            </a:r>
          </a:p>
        </p:txBody>
      </p:sp>
      <p:sp>
        <p:nvSpPr>
          <p:cNvPr id="121" name="Oval 2"/>
          <p:cNvSpPr>
            <a:spLocks noChangeAspect="1"/>
          </p:cNvSpPr>
          <p:nvPr/>
        </p:nvSpPr>
        <p:spPr bwMode="auto">
          <a:xfrm>
            <a:off x="8465939" y="3306892"/>
            <a:ext cx="1097125" cy="1096839"/>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47" tIns="46623" rIns="46623" bIns="93247" numCol="1" spcCol="0" rtlCol="0" fromWordArt="0" anchor="b" anchorCtr="0" forceAA="0" compatLnSpc="1">
            <a:prstTxWarp prst="textNoShape">
              <a:avLst/>
            </a:prstTxWarp>
            <a:noAutofit/>
          </a:bodyPr>
          <a:lstStyle/>
          <a:p>
            <a:pPr algn="ctr" defTabSz="932111" fontAlgn="base">
              <a:spcBef>
                <a:spcPct val="0"/>
              </a:spcBef>
              <a:spcAft>
                <a:spcPct val="0"/>
              </a:spcAft>
            </a:pPr>
            <a:endParaRPr lang="en-US" sz="2040" spc="-51">
              <a:solidFill>
                <a:schemeClr val="tx1"/>
              </a:solidFill>
              <a:latin typeface="Segoe UI"/>
              <a:ea typeface="Segoe UI" pitchFamily="34" charset="0"/>
              <a:cs typeface="Segoe UI" pitchFamily="34" charset="0"/>
            </a:endParaRPr>
          </a:p>
        </p:txBody>
      </p:sp>
      <p:grpSp>
        <p:nvGrpSpPr>
          <p:cNvPr id="116" name="Group 115"/>
          <p:cNvGrpSpPr/>
          <p:nvPr/>
        </p:nvGrpSpPr>
        <p:grpSpPr>
          <a:xfrm>
            <a:off x="8725557" y="3627279"/>
            <a:ext cx="610405" cy="472156"/>
            <a:chOff x="5007615" y="2323753"/>
            <a:chExt cx="649029" cy="502032"/>
          </a:xfrm>
          <a:solidFill>
            <a:schemeClr val="tx1"/>
          </a:solidFill>
        </p:grpSpPr>
        <p:sp>
          <p:nvSpPr>
            <p:cNvPr id="117" name="Freeform 116"/>
            <p:cNvSpPr>
              <a:spLocks/>
            </p:cNvSpPr>
            <p:nvPr/>
          </p:nvSpPr>
          <p:spPr bwMode="auto">
            <a:xfrm>
              <a:off x="5175285" y="2455306"/>
              <a:ext cx="313688" cy="314768"/>
            </a:xfrm>
            <a:custGeom>
              <a:avLst/>
              <a:gdLst>
                <a:gd name="connsiteX0" fmla="*/ 193673 w 319670"/>
                <a:gd name="connsiteY0" fmla="*/ 280605 h 320770"/>
                <a:gd name="connsiteX1" fmla="*/ 165888 w 319670"/>
                <a:gd name="connsiteY1" fmla="*/ 281661 h 320770"/>
                <a:gd name="connsiteX2" fmla="*/ 167460 w 319670"/>
                <a:gd name="connsiteY2" fmla="*/ 307015 h 320770"/>
                <a:gd name="connsiteX3" fmla="*/ 181091 w 319670"/>
                <a:gd name="connsiteY3" fmla="*/ 305430 h 320770"/>
                <a:gd name="connsiteX4" fmla="*/ 193673 w 319670"/>
                <a:gd name="connsiteY4" fmla="*/ 280605 h 320770"/>
                <a:gd name="connsiteX5" fmla="*/ 127923 w 319670"/>
                <a:gd name="connsiteY5" fmla="*/ 280054 h 320770"/>
                <a:gd name="connsiteX6" fmla="*/ 141657 w 319670"/>
                <a:gd name="connsiteY6" fmla="*/ 305957 h 320770"/>
                <a:gd name="connsiteX7" fmla="*/ 154333 w 319670"/>
                <a:gd name="connsiteY7" fmla="*/ 307015 h 320770"/>
                <a:gd name="connsiteX8" fmla="*/ 152749 w 319670"/>
                <a:gd name="connsiteY8" fmla="*/ 281640 h 320770"/>
                <a:gd name="connsiteX9" fmla="*/ 127923 w 319670"/>
                <a:gd name="connsiteY9" fmla="*/ 280054 h 320770"/>
                <a:gd name="connsiteX10" fmla="*/ 226960 w 319670"/>
                <a:gd name="connsiteY10" fmla="*/ 275378 h 320770"/>
                <a:gd name="connsiteX11" fmla="*/ 209629 w 319670"/>
                <a:gd name="connsiteY11" fmla="*/ 278547 h 320770"/>
                <a:gd name="connsiteX12" fmla="*/ 198075 w 319670"/>
                <a:gd name="connsiteY12" fmla="*/ 301788 h 320770"/>
                <a:gd name="connsiteX13" fmla="*/ 204377 w 319670"/>
                <a:gd name="connsiteY13" fmla="*/ 300203 h 320770"/>
                <a:gd name="connsiteX14" fmla="*/ 226960 w 319670"/>
                <a:gd name="connsiteY14" fmla="*/ 275378 h 320770"/>
                <a:gd name="connsiteX15" fmla="*/ 94911 w 319670"/>
                <a:gd name="connsiteY15" fmla="*/ 274277 h 320770"/>
                <a:gd name="connsiteX16" fmla="*/ 120163 w 319670"/>
                <a:gd name="connsiteY16" fmla="*/ 301828 h 320770"/>
                <a:gd name="connsiteX17" fmla="*/ 124897 w 319670"/>
                <a:gd name="connsiteY17" fmla="*/ 302888 h 320770"/>
                <a:gd name="connsiteX18" fmla="*/ 112797 w 319670"/>
                <a:gd name="connsiteY18" fmla="*/ 277456 h 320770"/>
                <a:gd name="connsiteX19" fmla="*/ 94911 w 319670"/>
                <a:gd name="connsiteY19" fmla="*/ 274277 h 320770"/>
                <a:gd name="connsiteX20" fmla="*/ 261623 w 319670"/>
                <a:gd name="connsiteY20" fmla="*/ 266024 h 320770"/>
                <a:gd name="connsiteX21" fmla="*/ 247511 w 319670"/>
                <a:gd name="connsiteY21" fmla="*/ 270781 h 320770"/>
                <a:gd name="connsiteX22" fmla="*/ 235489 w 319670"/>
                <a:gd name="connsiteY22" fmla="*/ 286107 h 320770"/>
                <a:gd name="connsiteX23" fmla="*/ 261623 w 319670"/>
                <a:gd name="connsiteY23" fmla="*/ 266024 h 320770"/>
                <a:gd name="connsiteX24" fmla="*/ 53646 w 319670"/>
                <a:gd name="connsiteY24" fmla="*/ 261072 h 320770"/>
                <a:gd name="connsiteX25" fmla="*/ 90509 w 319670"/>
                <a:gd name="connsiteY25" fmla="*/ 289683 h 320770"/>
                <a:gd name="connsiteX26" fmla="*/ 74184 w 319670"/>
                <a:gd name="connsiteY26" fmla="*/ 268490 h 320770"/>
                <a:gd name="connsiteX27" fmla="*/ 53646 w 319670"/>
                <a:gd name="connsiteY27" fmla="*/ 261072 h 320770"/>
                <a:gd name="connsiteX28" fmla="*/ 213205 w 319670"/>
                <a:gd name="connsiteY28" fmla="*/ 224209 h 320770"/>
                <a:gd name="connsiteX29" fmla="*/ 163687 w 319670"/>
                <a:gd name="connsiteY29" fmla="*/ 228957 h 320770"/>
                <a:gd name="connsiteX30" fmla="*/ 165267 w 319670"/>
                <a:gd name="connsiteY30" fmla="*/ 269051 h 320770"/>
                <a:gd name="connsiteX31" fmla="*/ 200035 w 319670"/>
                <a:gd name="connsiteY31" fmla="*/ 266413 h 320770"/>
                <a:gd name="connsiteX32" fmla="*/ 213205 w 319670"/>
                <a:gd name="connsiteY32" fmla="*/ 224209 h 320770"/>
                <a:gd name="connsiteX33" fmla="*/ 108941 w 319670"/>
                <a:gd name="connsiteY33" fmla="*/ 224209 h 320770"/>
                <a:gd name="connsiteX34" fmla="*/ 122109 w 319670"/>
                <a:gd name="connsiteY34" fmla="*/ 265864 h 320770"/>
                <a:gd name="connsiteX35" fmla="*/ 152132 w 319670"/>
                <a:gd name="connsiteY35" fmla="*/ 268500 h 320770"/>
                <a:gd name="connsiteX36" fmla="*/ 150552 w 319670"/>
                <a:gd name="connsiteY36" fmla="*/ 228954 h 320770"/>
                <a:gd name="connsiteX37" fmla="*/ 108941 w 319670"/>
                <a:gd name="connsiteY37" fmla="*/ 224209 h 320770"/>
                <a:gd name="connsiteX38" fmla="*/ 58322 w 319670"/>
                <a:gd name="connsiteY38" fmla="*/ 209903 h 320770"/>
                <a:gd name="connsiteX39" fmla="*/ 82669 w 319670"/>
                <a:gd name="connsiteY39" fmla="*/ 257461 h 320770"/>
                <a:gd name="connsiteX40" fmla="*/ 107016 w 319670"/>
                <a:gd name="connsiteY40" fmla="*/ 263273 h 320770"/>
                <a:gd name="connsiteX41" fmla="*/ 94842 w 319670"/>
                <a:gd name="connsiteY41" fmla="*/ 221000 h 320770"/>
                <a:gd name="connsiteX42" fmla="*/ 58322 w 319670"/>
                <a:gd name="connsiteY42" fmla="*/ 209903 h 320770"/>
                <a:gd name="connsiteX43" fmla="*/ 264925 w 319670"/>
                <a:gd name="connsiteY43" fmla="*/ 209078 h 320770"/>
                <a:gd name="connsiteX44" fmla="*/ 227505 w 319670"/>
                <a:gd name="connsiteY44" fmla="*/ 221190 h 320770"/>
                <a:gd name="connsiteX45" fmla="*/ 214856 w 319670"/>
                <a:gd name="connsiteY45" fmla="*/ 264374 h 320770"/>
                <a:gd name="connsiteX46" fmla="*/ 239100 w 319670"/>
                <a:gd name="connsiteY46" fmla="*/ 259634 h 320770"/>
                <a:gd name="connsiteX47" fmla="*/ 264925 w 319670"/>
                <a:gd name="connsiteY47" fmla="*/ 209078 h 320770"/>
                <a:gd name="connsiteX48" fmla="*/ 303989 w 319670"/>
                <a:gd name="connsiteY48" fmla="*/ 187895 h 320770"/>
                <a:gd name="connsiteX49" fmla="*/ 280765 w 319670"/>
                <a:gd name="connsiteY49" fmla="*/ 201624 h 320770"/>
                <a:gd name="connsiteX50" fmla="*/ 258597 w 319670"/>
                <a:gd name="connsiteY50" fmla="*/ 253370 h 320770"/>
                <a:gd name="connsiteX51" fmla="*/ 279710 w 319670"/>
                <a:gd name="connsiteY51" fmla="*/ 244921 h 320770"/>
                <a:gd name="connsiteX52" fmla="*/ 303989 w 319670"/>
                <a:gd name="connsiteY52" fmla="*/ 187895 h 320770"/>
                <a:gd name="connsiteX53" fmla="*/ 15131 w 319670"/>
                <a:gd name="connsiteY53" fmla="*/ 186244 h 320770"/>
                <a:gd name="connsiteX54" fmla="*/ 35764 w 319670"/>
                <a:gd name="connsiteY54" fmla="*/ 239029 h 320770"/>
                <a:gd name="connsiteX55" fmla="*/ 63274 w 319670"/>
                <a:gd name="connsiteY55" fmla="*/ 251169 h 320770"/>
                <a:gd name="connsiteX56" fmla="*/ 42641 w 319670"/>
                <a:gd name="connsiteY56" fmla="*/ 202607 h 320770"/>
                <a:gd name="connsiteX57" fmla="*/ 15131 w 319670"/>
                <a:gd name="connsiteY57" fmla="*/ 186244 h 320770"/>
                <a:gd name="connsiteX58" fmla="*/ 220633 w 319670"/>
                <a:gd name="connsiteY58" fmla="*/ 169463 h 320770"/>
                <a:gd name="connsiteX59" fmla="*/ 162861 w 319670"/>
                <a:gd name="connsiteY59" fmla="*/ 176816 h 320770"/>
                <a:gd name="connsiteX60" fmla="*/ 163386 w 319670"/>
                <a:gd name="connsiteY60" fmla="*/ 215680 h 320770"/>
                <a:gd name="connsiteX61" fmla="*/ 216431 w 319670"/>
                <a:gd name="connsiteY61" fmla="*/ 209903 h 320770"/>
                <a:gd name="connsiteX62" fmla="*/ 220633 w 319670"/>
                <a:gd name="connsiteY62" fmla="*/ 169463 h 320770"/>
                <a:gd name="connsiteX63" fmla="*/ 101513 w 319670"/>
                <a:gd name="connsiteY63" fmla="*/ 169463 h 320770"/>
                <a:gd name="connsiteX64" fmla="*/ 105748 w 319670"/>
                <a:gd name="connsiteY64" fmla="*/ 210428 h 320770"/>
                <a:gd name="connsiteX65" fmla="*/ 150207 w 319670"/>
                <a:gd name="connsiteY65" fmla="*/ 215680 h 320770"/>
                <a:gd name="connsiteX66" fmla="*/ 149678 w 319670"/>
                <a:gd name="connsiteY66" fmla="*/ 176291 h 320770"/>
                <a:gd name="connsiteX67" fmla="*/ 101513 w 319670"/>
                <a:gd name="connsiteY67" fmla="*/ 169463 h 320770"/>
                <a:gd name="connsiteX68" fmla="*/ 51121 w 319670"/>
                <a:gd name="connsiteY68" fmla="*/ 149931 h 320770"/>
                <a:gd name="connsiteX69" fmla="*/ 50069 w 319670"/>
                <a:gd name="connsiteY69" fmla="*/ 159953 h 320770"/>
                <a:gd name="connsiteX70" fmla="*/ 53752 w 319670"/>
                <a:gd name="connsiteY70" fmla="*/ 193713 h 320770"/>
                <a:gd name="connsiteX71" fmla="*/ 92160 w 319670"/>
                <a:gd name="connsiteY71" fmla="*/ 207427 h 320770"/>
                <a:gd name="connsiteX72" fmla="*/ 89003 w 319670"/>
                <a:gd name="connsiteY72" fmla="*/ 166283 h 320770"/>
                <a:gd name="connsiteX73" fmla="*/ 51121 w 319670"/>
                <a:gd name="connsiteY73" fmla="*/ 149931 h 320770"/>
                <a:gd name="connsiteX74" fmla="*/ 271850 w 319670"/>
                <a:gd name="connsiteY74" fmla="*/ 148830 h 320770"/>
                <a:gd name="connsiteX75" fmla="*/ 233420 w 319670"/>
                <a:gd name="connsiteY75" fmla="*/ 165717 h 320770"/>
                <a:gd name="connsiteX76" fmla="*/ 230262 w 319670"/>
                <a:gd name="connsiteY76" fmla="*/ 206877 h 320770"/>
                <a:gd name="connsiteX77" fmla="*/ 269218 w 319670"/>
                <a:gd name="connsiteY77" fmla="*/ 193157 h 320770"/>
                <a:gd name="connsiteX78" fmla="*/ 272903 w 319670"/>
                <a:gd name="connsiteY78" fmla="*/ 159912 h 320770"/>
                <a:gd name="connsiteX79" fmla="*/ 271850 w 319670"/>
                <a:gd name="connsiteY79" fmla="*/ 148830 h 320770"/>
                <a:gd name="connsiteX80" fmla="*/ 302793 w 319670"/>
                <a:gd name="connsiteY80" fmla="*/ 126547 h 320770"/>
                <a:gd name="connsiteX81" fmla="*/ 284431 w 319670"/>
                <a:gd name="connsiteY81" fmla="*/ 141328 h 320770"/>
                <a:gd name="connsiteX82" fmla="*/ 286005 w 319670"/>
                <a:gd name="connsiteY82" fmla="*/ 159805 h 320770"/>
                <a:gd name="connsiteX83" fmla="*/ 283907 w 319670"/>
                <a:gd name="connsiteY83" fmla="*/ 185144 h 320770"/>
                <a:gd name="connsiteX84" fmla="*/ 306465 w 319670"/>
                <a:gd name="connsiteY84" fmla="*/ 169835 h 320770"/>
                <a:gd name="connsiteX85" fmla="*/ 306465 w 319670"/>
                <a:gd name="connsiteY85" fmla="*/ 160333 h 320770"/>
                <a:gd name="connsiteX86" fmla="*/ 302793 w 319670"/>
                <a:gd name="connsiteY86" fmla="*/ 126547 h 320770"/>
                <a:gd name="connsiteX87" fmla="*/ 17427 w 319670"/>
                <a:gd name="connsiteY87" fmla="*/ 125172 h 320770"/>
                <a:gd name="connsiteX88" fmla="*/ 13205 w 319670"/>
                <a:gd name="connsiteY88" fmla="*/ 160446 h 320770"/>
                <a:gd name="connsiteX89" fmla="*/ 13205 w 319670"/>
                <a:gd name="connsiteY89" fmla="*/ 168870 h 320770"/>
                <a:gd name="connsiteX90" fmla="*/ 39065 w 319670"/>
                <a:gd name="connsiteY90" fmla="*/ 186244 h 320770"/>
                <a:gd name="connsiteX91" fmla="*/ 36954 w 319670"/>
                <a:gd name="connsiteY91" fmla="*/ 159920 h 320770"/>
                <a:gd name="connsiteX92" fmla="*/ 38537 w 319670"/>
                <a:gd name="connsiteY92" fmla="*/ 142546 h 320770"/>
                <a:gd name="connsiteX93" fmla="*/ 17427 w 319670"/>
                <a:gd name="connsiteY93" fmla="*/ 125172 h 320770"/>
                <a:gd name="connsiteX94" fmla="*/ 215883 w 319670"/>
                <a:gd name="connsiteY94" fmla="*/ 122420 h 320770"/>
                <a:gd name="connsiteX95" fmla="*/ 165486 w 319670"/>
                <a:gd name="connsiteY95" fmla="*/ 128769 h 320770"/>
                <a:gd name="connsiteX96" fmla="*/ 163386 w 319670"/>
                <a:gd name="connsiteY96" fmla="*/ 128769 h 320770"/>
                <a:gd name="connsiteX97" fmla="*/ 162861 w 319670"/>
                <a:gd name="connsiteY97" fmla="*/ 155221 h 320770"/>
                <a:gd name="connsiteX98" fmla="*/ 162861 w 319670"/>
                <a:gd name="connsiteY98" fmla="*/ 163686 h 320770"/>
                <a:gd name="connsiteX99" fmla="*/ 220083 w 319670"/>
                <a:gd name="connsiteY99" fmla="*/ 155750 h 320770"/>
                <a:gd name="connsiteX100" fmla="*/ 215883 w 319670"/>
                <a:gd name="connsiteY100" fmla="*/ 122420 h 320770"/>
                <a:gd name="connsiteX101" fmla="*/ 106825 w 319670"/>
                <a:gd name="connsiteY101" fmla="*/ 120220 h 320770"/>
                <a:gd name="connsiteX102" fmla="*/ 102064 w 319670"/>
                <a:gd name="connsiteY102" fmla="*/ 156248 h 320770"/>
                <a:gd name="connsiteX103" fmla="*/ 149678 w 319670"/>
                <a:gd name="connsiteY103" fmla="*/ 163136 h 320770"/>
                <a:gd name="connsiteX104" fmla="*/ 149678 w 319670"/>
                <a:gd name="connsiteY104" fmla="*/ 155188 h 320770"/>
                <a:gd name="connsiteX105" fmla="*/ 150207 w 319670"/>
                <a:gd name="connsiteY105" fmla="*/ 128167 h 320770"/>
                <a:gd name="connsiteX106" fmla="*/ 106825 w 319670"/>
                <a:gd name="connsiteY106" fmla="*/ 120220 h 320770"/>
                <a:gd name="connsiteX107" fmla="*/ 259617 w 319670"/>
                <a:gd name="connsiteY107" fmla="*/ 103988 h 320770"/>
                <a:gd name="connsiteX108" fmla="*/ 228611 w 319670"/>
                <a:gd name="connsiteY108" fmla="*/ 118717 h 320770"/>
                <a:gd name="connsiteX109" fmla="*/ 233341 w 319670"/>
                <a:gd name="connsiteY109" fmla="*/ 151856 h 320770"/>
                <a:gd name="connsiteX110" fmla="*/ 269602 w 319670"/>
                <a:gd name="connsiteY110" fmla="*/ 135024 h 320770"/>
                <a:gd name="connsiteX111" fmla="*/ 259617 w 319670"/>
                <a:gd name="connsiteY111" fmla="*/ 103988 h 320770"/>
                <a:gd name="connsiteX112" fmla="*/ 65249 w 319670"/>
                <a:gd name="connsiteY112" fmla="*/ 99862 h 320770"/>
                <a:gd name="connsiteX113" fmla="*/ 52545 w 319670"/>
                <a:gd name="connsiteY113" fmla="*/ 136118 h 320770"/>
                <a:gd name="connsiteX114" fmla="*/ 89068 w 319670"/>
                <a:gd name="connsiteY114" fmla="*/ 152407 h 320770"/>
                <a:gd name="connsiteX115" fmla="*/ 94361 w 319670"/>
                <a:gd name="connsiteY115" fmla="*/ 115625 h 320770"/>
                <a:gd name="connsiteX116" fmla="*/ 65249 w 319670"/>
                <a:gd name="connsiteY116" fmla="*/ 99862 h 320770"/>
                <a:gd name="connsiteX117" fmla="*/ 285381 w 319670"/>
                <a:gd name="connsiteY117" fmla="*/ 83906 h 320770"/>
                <a:gd name="connsiteX118" fmla="*/ 270702 w 319670"/>
                <a:gd name="connsiteY118" fmla="*/ 96554 h 320770"/>
                <a:gd name="connsiteX119" fmla="*/ 281711 w 319670"/>
                <a:gd name="connsiteY119" fmla="*/ 127648 h 320770"/>
                <a:gd name="connsiteX120" fmla="*/ 298487 w 319670"/>
                <a:gd name="connsiteY120" fmla="*/ 112365 h 320770"/>
                <a:gd name="connsiteX121" fmla="*/ 285381 w 319670"/>
                <a:gd name="connsiteY121" fmla="*/ 83906 h 320770"/>
                <a:gd name="connsiteX122" fmla="*/ 39411 w 319670"/>
                <a:gd name="connsiteY122" fmla="*/ 75928 h 320770"/>
                <a:gd name="connsiteX123" fmla="*/ 21458 w 319670"/>
                <a:gd name="connsiteY123" fmla="*/ 111317 h 320770"/>
                <a:gd name="connsiteX124" fmla="*/ 40995 w 319670"/>
                <a:gd name="connsiteY124" fmla="*/ 128748 h 320770"/>
                <a:gd name="connsiteX125" fmla="*/ 54196 w 319670"/>
                <a:gd name="connsiteY125" fmla="*/ 91774 h 320770"/>
                <a:gd name="connsiteX126" fmla="*/ 39411 w 319670"/>
                <a:gd name="connsiteY126" fmla="*/ 75928 h 320770"/>
                <a:gd name="connsiteX127" fmla="*/ 201616 w 319670"/>
                <a:gd name="connsiteY127" fmla="*/ 73452 h 320770"/>
                <a:gd name="connsiteX128" fmla="*/ 165267 w 319670"/>
                <a:gd name="connsiteY128" fmla="*/ 78187 h 320770"/>
                <a:gd name="connsiteX129" fmla="*/ 164740 w 319670"/>
                <a:gd name="connsiteY129" fmla="*/ 78187 h 320770"/>
                <a:gd name="connsiteX130" fmla="*/ 163687 w 319670"/>
                <a:gd name="connsiteY130" fmla="*/ 115543 h 320770"/>
                <a:gd name="connsiteX131" fmla="*/ 165267 w 319670"/>
                <a:gd name="connsiteY131" fmla="*/ 115543 h 320770"/>
                <a:gd name="connsiteX132" fmla="*/ 213205 w 319670"/>
                <a:gd name="connsiteY132" fmla="*/ 109756 h 320770"/>
                <a:gd name="connsiteX133" fmla="*/ 201616 w 319670"/>
                <a:gd name="connsiteY133" fmla="*/ 73452 h 320770"/>
                <a:gd name="connsiteX134" fmla="*/ 121592 w 319670"/>
                <a:gd name="connsiteY134" fmla="*/ 70701 h 320770"/>
                <a:gd name="connsiteX135" fmla="*/ 109491 w 319670"/>
                <a:gd name="connsiteY135" fmla="*/ 107084 h 320770"/>
                <a:gd name="connsiteX136" fmla="*/ 150530 w 319670"/>
                <a:gd name="connsiteY136" fmla="*/ 114993 h 320770"/>
                <a:gd name="connsiteX137" fmla="*/ 151582 w 319670"/>
                <a:gd name="connsiteY137" fmla="*/ 77028 h 320770"/>
                <a:gd name="connsiteX138" fmla="*/ 121592 w 319670"/>
                <a:gd name="connsiteY138" fmla="*/ 70701 h 320770"/>
                <a:gd name="connsiteX139" fmla="*/ 233321 w 319670"/>
                <a:gd name="connsiteY139" fmla="*/ 59697 h 320770"/>
                <a:gd name="connsiteX140" fmla="*/ 214306 w 319670"/>
                <a:gd name="connsiteY140" fmla="*/ 69207 h 320770"/>
                <a:gd name="connsiteX141" fmla="*/ 225926 w 319670"/>
                <a:gd name="connsiteY141" fmla="*/ 106189 h 320770"/>
                <a:gd name="connsiteX142" fmla="*/ 253921 w 319670"/>
                <a:gd name="connsiteY142" fmla="*/ 92453 h 320770"/>
                <a:gd name="connsiteX143" fmla="*/ 233321 w 319670"/>
                <a:gd name="connsiteY143" fmla="*/ 59697 h 320770"/>
                <a:gd name="connsiteX144" fmla="*/ 92595 w 319670"/>
                <a:gd name="connsiteY144" fmla="*/ 55846 h 320770"/>
                <a:gd name="connsiteX145" fmla="*/ 70977 w 319670"/>
                <a:gd name="connsiteY145" fmla="*/ 88088 h 320770"/>
                <a:gd name="connsiteX146" fmla="*/ 97341 w 319670"/>
                <a:gd name="connsiteY146" fmla="*/ 102888 h 320770"/>
                <a:gd name="connsiteX147" fmla="*/ 108941 w 319670"/>
                <a:gd name="connsiteY147" fmla="*/ 65360 h 320770"/>
                <a:gd name="connsiteX148" fmla="*/ 92595 w 319670"/>
                <a:gd name="connsiteY148" fmla="*/ 55846 h 320770"/>
                <a:gd name="connsiteX149" fmla="*/ 251144 w 319670"/>
                <a:gd name="connsiteY149" fmla="*/ 44842 h 320770"/>
                <a:gd name="connsiteX150" fmla="*/ 243742 w 319670"/>
                <a:gd name="connsiteY150" fmla="*/ 51712 h 320770"/>
                <a:gd name="connsiteX151" fmla="*/ 264890 w 319670"/>
                <a:gd name="connsiteY151" fmla="*/ 85007 h 320770"/>
                <a:gd name="connsiteX152" fmla="*/ 277579 w 319670"/>
                <a:gd name="connsiteY152" fmla="*/ 72851 h 320770"/>
                <a:gd name="connsiteX153" fmla="*/ 251144 w 319670"/>
                <a:gd name="connsiteY153" fmla="*/ 44842 h 320770"/>
                <a:gd name="connsiteX154" fmla="*/ 75908 w 319670"/>
                <a:gd name="connsiteY154" fmla="*/ 39614 h 320770"/>
                <a:gd name="connsiteX155" fmla="*/ 47868 w 319670"/>
                <a:gd name="connsiteY155" fmla="*/ 65510 h 320770"/>
                <a:gd name="connsiteX156" fmla="*/ 60565 w 319670"/>
                <a:gd name="connsiteY156" fmla="*/ 79779 h 320770"/>
                <a:gd name="connsiteX157" fmla="*/ 82256 w 319670"/>
                <a:gd name="connsiteY157" fmla="*/ 47013 h 320770"/>
                <a:gd name="connsiteX158" fmla="*/ 75908 w 319670"/>
                <a:gd name="connsiteY158" fmla="*/ 39614 h 320770"/>
                <a:gd name="connsiteX159" fmla="*/ 224484 w 319670"/>
                <a:gd name="connsiteY159" fmla="*/ 28060 h 320770"/>
                <a:gd name="connsiteX160" fmla="*/ 236003 w 319670"/>
                <a:gd name="connsiteY160" fmla="*/ 41815 h 320770"/>
                <a:gd name="connsiteX161" fmla="*/ 240716 w 319670"/>
                <a:gd name="connsiteY161" fmla="*/ 37583 h 320770"/>
                <a:gd name="connsiteX162" fmla="*/ 224484 w 319670"/>
                <a:gd name="connsiteY162" fmla="*/ 28060 h 320770"/>
                <a:gd name="connsiteX163" fmla="*/ 101238 w 319670"/>
                <a:gd name="connsiteY163" fmla="*/ 25309 h 320770"/>
                <a:gd name="connsiteX164" fmla="*/ 86933 w 319670"/>
                <a:gd name="connsiteY164" fmla="*/ 32662 h 320770"/>
                <a:gd name="connsiteX165" fmla="*/ 90642 w 319670"/>
                <a:gd name="connsiteY165" fmla="*/ 36863 h 320770"/>
                <a:gd name="connsiteX166" fmla="*/ 101238 w 319670"/>
                <a:gd name="connsiteY166" fmla="*/ 25309 h 320770"/>
                <a:gd name="connsiteX167" fmla="*/ 189546 w 319670"/>
                <a:gd name="connsiteY167" fmla="*/ 16506 h 320770"/>
                <a:gd name="connsiteX168" fmla="*/ 209532 w 319670"/>
                <a:gd name="connsiteY168" fmla="*/ 56946 h 320770"/>
                <a:gd name="connsiteX169" fmla="*/ 225310 w 319670"/>
                <a:gd name="connsiteY169" fmla="*/ 49068 h 320770"/>
                <a:gd name="connsiteX170" fmla="*/ 194280 w 319670"/>
                <a:gd name="connsiteY170" fmla="*/ 17556 h 320770"/>
                <a:gd name="connsiteX171" fmla="*/ 189546 w 319670"/>
                <a:gd name="connsiteY171" fmla="*/ 16506 h 320770"/>
                <a:gd name="connsiteX172" fmla="*/ 132600 w 319670"/>
                <a:gd name="connsiteY172" fmla="*/ 15955 h 320770"/>
                <a:gd name="connsiteX173" fmla="*/ 128938 w 319670"/>
                <a:gd name="connsiteY173" fmla="*/ 16483 h 320770"/>
                <a:gd name="connsiteX174" fmla="*/ 100688 w 319670"/>
                <a:gd name="connsiteY174" fmla="*/ 46010 h 320770"/>
                <a:gd name="connsiteX175" fmla="*/ 114290 w 319670"/>
                <a:gd name="connsiteY175" fmla="*/ 53920 h 320770"/>
                <a:gd name="connsiteX176" fmla="*/ 132600 w 319670"/>
                <a:gd name="connsiteY176" fmla="*/ 15955 h 320770"/>
                <a:gd name="connsiteX177" fmla="*/ 167974 w 319670"/>
                <a:gd name="connsiteY177" fmla="*/ 13204 h 320770"/>
                <a:gd name="connsiteX178" fmla="*/ 165337 w 319670"/>
                <a:gd name="connsiteY178" fmla="*/ 64924 h 320770"/>
                <a:gd name="connsiteX179" fmla="*/ 196974 w 319670"/>
                <a:gd name="connsiteY179" fmla="*/ 60702 h 320770"/>
                <a:gd name="connsiteX180" fmla="*/ 173247 w 319670"/>
                <a:gd name="connsiteY180" fmla="*/ 13732 h 320770"/>
                <a:gd name="connsiteX181" fmla="*/ 167974 w 319670"/>
                <a:gd name="connsiteY181" fmla="*/ 13204 h 320770"/>
                <a:gd name="connsiteX182" fmla="*/ 149585 w 319670"/>
                <a:gd name="connsiteY182" fmla="*/ 13204 h 320770"/>
                <a:gd name="connsiteX183" fmla="*/ 126273 w 319670"/>
                <a:gd name="connsiteY183" fmla="*/ 58551 h 320770"/>
                <a:gd name="connsiteX184" fmla="*/ 152764 w 319670"/>
                <a:gd name="connsiteY184" fmla="*/ 63823 h 320770"/>
                <a:gd name="connsiteX185" fmla="*/ 154883 w 319670"/>
                <a:gd name="connsiteY185" fmla="*/ 13204 h 320770"/>
                <a:gd name="connsiteX186" fmla="*/ 149585 w 319670"/>
                <a:gd name="connsiteY186" fmla="*/ 13204 h 320770"/>
                <a:gd name="connsiteX187" fmla="*/ 160099 w 319670"/>
                <a:gd name="connsiteY187" fmla="*/ 0 h 320770"/>
                <a:gd name="connsiteX188" fmla="*/ 248047 w 319670"/>
                <a:gd name="connsiteY188" fmla="*/ 26906 h 320770"/>
                <a:gd name="connsiteX189" fmla="*/ 259107 w 319670"/>
                <a:gd name="connsiteY189" fmla="*/ 34293 h 320770"/>
                <a:gd name="connsiteX190" fmla="*/ 285965 w 319670"/>
                <a:gd name="connsiteY190" fmla="*/ 61727 h 320770"/>
                <a:gd name="connsiteX191" fmla="*/ 293865 w 319670"/>
                <a:gd name="connsiteY191" fmla="*/ 72806 h 320770"/>
                <a:gd name="connsiteX192" fmla="*/ 308084 w 319670"/>
                <a:gd name="connsiteY192" fmla="*/ 100768 h 320770"/>
                <a:gd name="connsiteX193" fmla="*/ 313350 w 319670"/>
                <a:gd name="connsiteY193" fmla="*/ 115013 h 320770"/>
                <a:gd name="connsiteX194" fmla="*/ 319670 w 319670"/>
                <a:gd name="connsiteY194" fmla="*/ 157747 h 320770"/>
                <a:gd name="connsiteX195" fmla="*/ 319670 w 319670"/>
                <a:gd name="connsiteY195" fmla="*/ 160385 h 320770"/>
                <a:gd name="connsiteX196" fmla="*/ 319144 w 319670"/>
                <a:gd name="connsiteY196" fmla="*/ 176212 h 320770"/>
                <a:gd name="connsiteX197" fmla="*/ 302291 w 319670"/>
                <a:gd name="connsiteY197" fmla="*/ 232664 h 320770"/>
                <a:gd name="connsiteX198" fmla="*/ 288598 w 319670"/>
                <a:gd name="connsiteY198" fmla="*/ 254822 h 320770"/>
                <a:gd name="connsiteX199" fmla="*/ 160099 w 319670"/>
                <a:gd name="connsiteY199" fmla="*/ 320242 h 320770"/>
                <a:gd name="connsiteX200" fmla="*/ 159572 w 319670"/>
                <a:gd name="connsiteY200" fmla="*/ 320242 h 320770"/>
                <a:gd name="connsiteX201" fmla="*/ 155359 w 319670"/>
                <a:gd name="connsiteY201" fmla="*/ 320770 h 320770"/>
                <a:gd name="connsiteX202" fmla="*/ 155359 w 319670"/>
                <a:gd name="connsiteY202" fmla="*/ 320242 h 320770"/>
                <a:gd name="connsiteX203" fmla="*/ 26332 w 319670"/>
                <a:gd name="connsiteY203" fmla="*/ 248491 h 320770"/>
                <a:gd name="connsiteX204" fmla="*/ 13693 w 319670"/>
                <a:gd name="connsiteY204" fmla="*/ 225278 h 320770"/>
                <a:gd name="connsiteX205" fmla="*/ 527 w 319670"/>
                <a:gd name="connsiteY205" fmla="*/ 174630 h 320770"/>
                <a:gd name="connsiteX206" fmla="*/ 0 w 319670"/>
                <a:gd name="connsiteY206" fmla="*/ 160385 h 320770"/>
                <a:gd name="connsiteX207" fmla="*/ 0 w 319670"/>
                <a:gd name="connsiteY207" fmla="*/ 156164 h 320770"/>
                <a:gd name="connsiteX208" fmla="*/ 6847 w 319670"/>
                <a:gd name="connsiteY208" fmla="*/ 113958 h 320770"/>
                <a:gd name="connsiteX209" fmla="*/ 12113 w 319670"/>
                <a:gd name="connsiteY209" fmla="*/ 99185 h 320770"/>
                <a:gd name="connsiteX210" fmla="*/ 32125 w 319670"/>
                <a:gd name="connsiteY210" fmla="*/ 64365 h 320770"/>
                <a:gd name="connsiteX211" fmla="*/ 41078 w 319670"/>
                <a:gd name="connsiteY211" fmla="*/ 52758 h 320770"/>
                <a:gd name="connsiteX212" fmla="*/ 68990 w 319670"/>
                <a:gd name="connsiteY212" fmla="*/ 28489 h 320770"/>
                <a:gd name="connsiteX213" fmla="*/ 80576 w 319670"/>
                <a:gd name="connsiteY213" fmla="*/ 21103 h 320770"/>
                <a:gd name="connsiteX214" fmla="*/ 160099 w 319670"/>
                <a:gd name="connsiteY214" fmla="*/ 0 h 32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319670" h="320770">
                  <a:moveTo>
                    <a:pt x="193673" y="280605"/>
                  </a:moveTo>
                  <a:cubicBezTo>
                    <a:pt x="184761" y="281133"/>
                    <a:pt x="175324" y="281661"/>
                    <a:pt x="165888" y="281661"/>
                  </a:cubicBezTo>
                  <a:cubicBezTo>
                    <a:pt x="166412" y="292225"/>
                    <a:pt x="166936" y="300676"/>
                    <a:pt x="167460" y="307015"/>
                  </a:cubicBezTo>
                  <a:cubicBezTo>
                    <a:pt x="172179" y="306486"/>
                    <a:pt x="176373" y="305958"/>
                    <a:pt x="181091" y="305430"/>
                  </a:cubicBezTo>
                  <a:cubicBezTo>
                    <a:pt x="183188" y="301733"/>
                    <a:pt x="188430" y="292753"/>
                    <a:pt x="193673" y="280605"/>
                  </a:cubicBezTo>
                  <a:close/>
                  <a:moveTo>
                    <a:pt x="127923" y="280054"/>
                  </a:moveTo>
                  <a:cubicBezTo>
                    <a:pt x="133734" y="293270"/>
                    <a:pt x="139016" y="302257"/>
                    <a:pt x="141657" y="305957"/>
                  </a:cubicBezTo>
                  <a:cubicBezTo>
                    <a:pt x="145882" y="306486"/>
                    <a:pt x="150108" y="307015"/>
                    <a:pt x="154333" y="307015"/>
                  </a:cubicBezTo>
                  <a:cubicBezTo>
                    <a:pt x="153805" y="300671"/>
                    <a:pt x="153277" y="291684"/>
                    <a:pt x="152749" y="281640"/>
                  </a:cubicBezTo>
                  <a:cubicBezTo>
                    <a:pt x="144298" y="281640"/>
                    <a:pt x="135846" y="280583"/>
                    <a:pt x="127923" y="280054"/>
                  </a:cubicBezTo>
                  <a:close/>
                  <a:moveTo>
                    <a:pt x="226960" y="275378"/>
                  </a:moveTo>
                  <a:cubicBezTo>
                    <a:pt x="221183" y="276962"/>
                    <a:pt x="215406" y="277491"/>
                    <a:pt x="209629" y="278547"/>
                  </a:cubicBezTo>
                  <a:cubicBezTo>
                    <a:pt x="205427" y="288055"/>
                    <a:pt x="201226" y="295978"/>
                    <a:pt x="198075" y="301788"/>
                  </a:cubicBezTo>
                  <a:cubicBezTo>
                    <a:pt x="200175" y="301260"/>
                    <a:pt x="202276" y="300731"/>
                    <a:pt x="204377" y="300203"/>
                  </a:cubicBezTo>
                  <a:cubicBezTo>
                    <a:pt x="208053" y="296506"/>
                    <a:pt x="216982" y="288055"/>
                    <a:pt x="226960" y="275378"/>
                  </a:cubicBezTo>
                  <a:close/>
                  <a:moveTo>
                    <a:pt x="94911" y="274277"/>
                  </a:moveTo>
                  <a:cubicBezTo>
                    <a:pt x="107537" y="290172"/>
                    <a:pt x="118584" y="300239"/>
                    <a:pt x="120163" y="301828"/>
                  </a:cubicBezTo>
                  <a:cubicBezTo>
                    <a:pt x="121741" y="302358"/>
                    <a:pt x="123319" y="302358"/>
                    <a:pt x="124897" y="302888"/>
                  </a:cubicBezTo>
                  <a:cubicBezTo>
                    <a:pt x="121215" y="296530"/>
                    <a:pt x="117006" y="288053"/>
                    <a:pt x="112797" y="277456"/>
                  </a:cubicBezTo>
                  <a:cubicBezTo>
                    <a:pt x="106485" y="276927"/>
                    <a:pt x="100698" y="275337"/>
                    <a:pt x="94911" y="274277"/>
                  </a:cubicBezTo>
                  <a:close/>
                  <a:moveTo>
                    <a:pt x="261623" y="266024"/>
                  </a:moveTo>
                  <a:cubicBezTo>
                    <a:pt x="256919" y="267610"/>
                    <a:pt x="252215" y="269195"/>
                    <a:pt x="247511" y="270781"/>
                  </a:cubicBezTo>
                  <a:cubicBezTo>
                    <a:pt x="243329" y="276066"/>
                    <a:pt x="239670" y="281351"/>
                    <a:pt x="235489" y="286107"/>
                  </a:cubicBezTo>
                  <a:cubicBezTo>
                    <a:pt x="244897" y="280294"/>
                    <a:pt x="253783" y="273952"/>
                    <a:pt x="261623" y="266024"/>
                  </a:cubicBezTo>
                  <a:close/>
                  <a:moveTo>
                    <a:pt x="53646" y="261072"/>
                  </a:moveTo>
                  <a:cubicBezTo>
                    <a:pt x="64178" y="272729"/>
                    <a:pt x="76817" y="282266"/>
                    <a:pt x="90509" y="289683"/>
                  </a:cubicBezTo>
                  <a:cubicBezTo>
                    <a:pt x="85243" y="283855"/>
                    <a:pt x="79977" y="276438"/>
                    <a:pt x="74184" y="268490"/>
                  </a:cubicBezTo>
                  <a:cubicBezTo>
                    <a:pt x="66811" y="266371"/>
                    <a:pt x="59965" y="264252"/>
                    <a:pt x="53646" y="261072"/>
                  </a:cubicBezTo>
                  <a:close/>
                  <a:moveTo>
                    <a:pt x="213205" y="224209"/>
                  </a:moveTo>
                  <a:cubicBezTo>
                    <a:pt x="197402" y="226846"/>
                    <a:pt x="180544" y="228429"/>
                    <a:pt x="163687" y="228957"/>
                  </a:cubicBezTo>
                  <a:cubicBezTo>
                    <a:pt x="163687" y="243201"/>
                    <a:pt x="164740" y="256917"/>
                    <a:pt x="165267" y="269051"/>
                  </a:cubicBezTo>
                  <a:cubicBezTo>
                    <a:pt x="176857" y="268523"/>
                    <a:pt x="188446" y="267996"/>
                    <a:pt x="200035" y="266413"/>
                  </a:cubicBezTo>
                  <a:cubicBezTo>
                    <a:pt x="204777" y="254279"/>
                    <a:pt x="209518" y="240035"/>
                    <a:pt x="213205" y="224209"/>
                  </a:cubicBezTo>
                  <a:close/>
                  <a:moveTo>
                    <a:pt x="108941" y="224209"/>
                  </a:moveTo>
                  <a:cubicBezTo>
                    <a:pt x="112628" y="240027"/>
                    <a:pt x="117369" y="253736"/>
                    <a:pt x="122109" y="265864"/>
                  </a:cubicBezTo>
                  <a:cubicBezTo>
                    <a:pt x="131590" y="267446"/>
                    <a:pt x="141598" y="267973"/>
                    <a:pt x="152132" y="268500"/>
                  </a:cubicBezTo>
                  <a:cubicBezTo>
                    <a:pt x="151606" y="256373"/>
                    <a:pt x="151079" y="243191"/>
                    <a:pt x="150552" y="228954"/>
                  </a:cubicBezTo>
                  <a:cubicBezTo>
                    <a:pt x="135804" y="228427"/>
                    <a:pt x="122109" y="226845"/>
                    <a:pt x="108941" y="224209"/>
                  </a:cubicBezTo>
                  <a:close/>
                  <a:moveTo>
                    <a:pt x="58322" y="209903"/>
                  </a:moveTo>
                  <a:cubicBezTo>
                    <a:pt x="64673" y="227869"/>
                    <a:pt x="73671" y="243722"/>
                    <a:pt x="82669" y="257461"/>
                  </a:cubicBezTo>
                  <a:cubicBezTo>
                    <a:pt x="90608" y="260103"/>
                    <a:pt x="98547" y="261688"/>
                    <a:pt x="107016" y="263273"/>
                  </a:cubicBezTo>
                  <a:cubicBezTo>
                    <a:pt x="102252" y="251120"/>
                    <a:pt x="98018" y="236852"/>
                    <a:pt x="94842" y="221000"/>
                  </a:cubicBezTo>
                  <a:cubicBezTo>
                    <a:pt x="82140" y="218358"/>
                    <a:pt x="69966" y="214131"/>
                    <a:pt x="58322" y="209903"/>
                  </a:cubicBezTo>
                  <a:close/>
                  <a:moveTo>
                    <a:pt x="264925" y="209078"/>
                  </a:moveTo>
                  <a:cubicBezTo>
                    <a:pt x="253330" y="213818"/>
                    <a:pt x="240681" y="218031"/>
                    <a:pt x="227505" y="221190"/>
                  </a:cubicBezTo>
                  <a:cubicBezTo>
                    <a:pt x="224343" y="236989"/>
                    <a:pt x="219599" y="251735"/>
                    <a:pt x="214856" y="264374"/>
                  </a:cubicBezTo>
                  <a:cubicBezTo>
                    <a:pt x="223289" y="263320"/>
                    <a:pt x="231194" y="261214"/>
                    <a:pt x="239100" y="259634"/>
                  </a:cubicBezTo>
                  <a:cubicBezTo>
                    <a:pt x="248586" y="245415"/>
                    <a:pt x="258073" y="228037"/>
                    <a:pt x="264925" y="209078"/>
                  </a:cubicBezTo>
                  <a:close/>
                  <a:moveTo>
                    <a:pt x="303989" y="187895"/>
                  </a:moveTo>
                  <a:cubicBezTo>
                    <a:pt x="297128" y="192647"/>
                    <a:pt x="289211" y="197399"/>
                    <a:pt x="280765" y="201624"/>
                  </a:cubicBezTo>
                  <a:cubicBezTo>
                    <a:pt x="275487" y="220632"/>
                    <a:pt x="267570" y="238057"/>
                    <a:pt x="258597" y="253370"/>
                  </a:cubicBezTo>
                  <a:cubicBezTo>
                    <a:pt x="265987" y="250729"/>
                    <a:pt x="273376" y="248089"/>
                    <a:pt x="279710" y="244921"/>
                  </a:cubicBezTo>
                  <a:cubicBezTo>
                    <a:pt x="291850" y="228025"/>
                    <a:pt x="300295" y="209016"/>
                    <a:pt x="303989" y="187895"/>
                  </a:cubicBezTo>
                  <a:close/>
                  <a:moveTo>
                    <a:pt x="15131" y="186244"/>
                  </a:moveTo>
                  <a:cubicBezTo>
                    <a:pt x="18834" y="205247"/>
                    <a:pt x="25712" y="223193"/>
                    <a:pt x="35764" y="239029"/>
                  </a:cubicBezTo>
                  <a:cubicBezTo>
                    <a:pt x="44229" y="243251"/>
                    <a:pt x="53751" y="247474"/>
                    <a:pt x="63274" y="251169"/>
                  </a:cubicBezTo>
                  <a:cubicBezTo>
                    <a:pt x="54810" y="236917"/>
                    <a:pt x="47403" y="220554"/>
                    <a:pt x="42641" y="202607"/>
                  </a:cubicBezTo>
                  <a:cubicBezTo>
                    <a:pt x="32590" y="197857"/>
                    <a:pt x="23596" y="192578"/>
                    <a:pt x="15131" y="186244"/>
                  </a:cubicBezTo>
                  <a:close/>
                  <a:moveTo>
                    <a:pt x="220633" y="169463"/>
                  </a:moveTo>
                  <a:cubicBezTo>
                    <a:pt x="202251" y="174190"/>
                    <a:pt x="182819" y="176291"/>
                    <a:pt x="162861" y="176816"/>
                  </a:cubicBezTo>
                  <a:cubicBezTo>
                    <a:pt x="162861" y="189946"/>
                    <a:pt x="162861" y="203076"/>
                    <a:pt x="163386" y="215680"/>
                  </a:cubicBezTo>
                  <a:cubicBezTo>
                    <a:pt x="181768" y="215680"/>
                    <a:pt x="199625" y="213580"/>
                    <a:pt x="216431" y="209903"/>
                  </a:cubicBezTo>
                  <a:cubicBezTo>
                    <a:pt x="218532" y="197298"/>
                    <a:pt x="220108" y="183643"/>
                    <a:pt x="220633" y="169463"/>
                  </a:cubicBezTo>
                  <a:close/>
                  <a:moveTo>
                    <a:pt x="101513" y="169463"/>
                  </a:moveTo>
                  <a:cubicBezTo>
                    <a:pt x="102043" y="183643"/>
                    <a:pt x="103631" y="197298"/>
                    <a:pt x="105748" y="210428"/>
                  </a:cubicBezTo>
                  <a:cubicBezTo>
                    <a:pt x="120038" y="213054"/>
                    <a:pt x="134858" y="215155"/>
                    <a:pt x="150207" y="215680"/>
                  </a:cubicBezTo>
                  <a:cubicBezTo>
                    <a:pt x="149678" y="203076"/>
                    <a:pt x="149678" y="189946"/>
                    <a:pt x="149678" y="176291"/>
                  </a:cubicBezTo>
                  <a:cubicBezTo>
                    <a:pt x="132741" y="175765"/>
                    <a:pt x="116862" y="173139"/>
                    <a:pt x="101513" y="169463"/>
                  </a:cubicBezTo>
                  <a:close/>
                  <a:moveTo>
                    <a:pt x="51121" y="149931"/>
                  </a:moveTo>
                  <a:cubicBezTo>
                    <a:pt x="50595" y="153623"/>
                    <a:pt x="50069" y="156788"/>
                    <a:pt x="50069" y="159953"/>
                  </a:cubicBezTo>
                  <a:cubicBezTo>
                    <a:pt x="50069" y="171558"/>
                    <a:pt x="51647" y="183163"/>
                    <a:pt x="53752" y="193713"/>
                  </a:cubicBezTo>
                  <a:cubicBezTo>
                    <a:pt x="65853" y="198988"/>
                    <a:pt x="78480" y="203735"/>
                    <a:pt x="92160" y="207427"/>
                  </a:cubicBezTo>
                  <a:cubicBezTo>
                    <a:pt x="90055" y="194240"/>
                    <a:pt x="88477" y="180525"/>
                    <a:pt x="89003" y="166283"/>
                  </a:cubicBezTo>
                  <a:cubicBezTo>
                    <a:pt x="75324" y="161536"/>
                    <a:pt x="62170" y="156261"/>
                    <a:pt x="51121" y="149931"/>
                  </a:cubicBezTo>
                  <a:close/>
                  <a:moveTo>
                    <a:pt x="271850" y="148830"/>
                  </a:moveTo>
                  <a:cubicBezTo>
                    <a:pt x="260269" y="155690"/>
                    <a:pt x="247634" y="161495"/>
                    <a:pt x="233420" y="165717"/>
                  </a:cubicBezTo>
                  <a:cubicBezTo>
                    <a:pt x="233947" y="179965"/>
                    <a:pt x="232367" y="193685"/>
                    <a:pt x="230262" y="206877"/>
                  </a:cubicBezTo>
                  <a:cubicBezTo>
                    <a:pt x="244475" y="203183"/>
                    <a:pt x="257110" y="198434"/>
                    <a:pt x="269218" y="193157"/>
                  </a:cubicBezTo>
                  <a:cubicBezTo>
                    <a:pt x="271850" y="182603"/>
                    <a:pt x="272903" y="171521"/>
                    <a:pt x="272903" y="159912"/>
                  </a:cubicBezTo>
                  <a:cubicBezTo>
                    <a:pt x="272903" y="156218"/>
                    <a:pt x="272376" y="152524"/>
                    <a:pt x="271850" y="148830"/>
                  </a:cubicBezTo>
                  <a:close/>
                  <a:moveTo>
                    <a:pt x="302793" y="126547"/>
                  </a:moveTo>
                  <a:cubicBezTo>
                    <a:pt x="297022" y="131826"/>
                    <a:pt x="290727" y="136577"/>
                    <a:pt x="284431" y="141328"/>
                  </a:cubicBezTo>
                  <a:cubicBezTo>
                    <a:pt x="284956" y="147135"/>
                    <a:pt x="286005" y="153470"/>
                    <a:pt x="286005" y="159805"/>
                  </a:cubicBezTo>
                  <a:cubicBezTo>
                    <a:pt x="286005" y="168251"/>
                    <a:pt x="285481" y="176698"/>
                    <a:pt x="283907" y="185144"/>
                  </a:cubicBezTo>
                  <a:cubicBezTo>
                    <a:pt x="292301" y="180393"/>
                    <a:pt x="299645" y="175642"/>
                    <a:pt x="306465" y="169835"/>
                  </a:cubicBezTo>
                  <a:cubicBezTo>
                    <a:pt x="306465" y="166668"/>
                    <a:pt x="306465" y="163500"/>
                    <a:pt x="306465" y="160333"/>
                  </a:cubicBezTo>
                  <a:cubicBezTo>
                    <a:pt x="306465" y="148719"/>
                    <a:pt x="305416" y="137105"/>
                    <a:pt x="302793" y="126547"/>
                  </a:cubicBezTo>
                  <a:close/>
                  <a:moveTo>
                    <a:pt x="17427" y="125172"/>
                  </a:moveTo>
                  <a:cubicBezTo>
                    <a:pt x="14789" y="136754"/>
                    <a:pt x="13205" y="148337"/>
                    <a:pt x="13205" y="160446"/>
                  </a:cubicBezTo>
                  <a:cubicBezTo>
                    <a:pt x="13205" y="163079"/>
                    <a:pt x="13205" y="165711"/>
                    <a:pt x="13205" y="168870"/>
                  </a:cubicBezTo>
                  <a:cubicBezTo>
                    <a:pt x="21122" y="175188"/>
                    <a:pt x="29565" y="180979"/>
                    <a:pt x="39065" y="186244"/>
                  </a:cubicBezTo>
                  <a:cubicBezTo>
                    <a:pt x="37482" y="177821"/>
                    <a:pt x="36954" y="168870"/>
                    <a:pt x="36954" y="159920"/>
                  </a:cubicBezTo>
                  <a:cubicBezTo>
                    <a:pt x="37482" y="154128"/>
                    <a:pt x="38009" y="148337"/>
                    <a:pt x="38537" y="142546"/>
                  </a:cubicBezTo>
                  <a:cubicBezTo>
                    <a:pt x="30621" y="137281"/>
                    <a:pt x="23760" y="131489"/>
                    <a:pt x="17427" y="125172"/>
                  </a:cubicBezTo>
                  <a:close/>
                  <a:moveTo>
                    <a:pt x="215883" y="122420"/>
                  </a:moveTo>
                  <a:cubicBezTo>
                    <a:pt x="200134" y="126653"/>
                    <a:pt x="183335" y="128769"/>
                    <a:pt x="165486" y="128769"/>
                  </a:cubicBezTo>
                  <a:cubicBezTo>
                    <a:pt x="164961" y="128769"/>
                    <a:pt x="164436" y="128769"/>
                    <a:pt x="163386" y="128769"/>
                  </a:cubicBezTo>
                  <a:cubicBezTo>
                    <a:pt x="163386" y="137763"/>
                    <a:pt x="163386" y="146228"/>
                    <a:pt x="162861" y="155221"/>
                  </a:cubicBezTo>
                  <a:cubicBezTo>
                    <a:pt x="162861" y="157866"/>
                    <a:pt x="162861" y="161041"/>
                    <a:pt x="162861" y="163686"/>
                  </a:cubicBezTo>
                  <a:cubicBezTo>
                    <a:pt x="183335" y="163157"/>
                    <a:pt x="202234" y="160512"/>
                    <a:pt x="220083" y="155750"/>
                  </a:cubicBezTo>
                  <a:cubicBezTo>
                    <a:pt x="219558" y="144640"/>
                    <a:pt x="217983" y="133530"/>
                    <a:pt x="215883" y="122420"/>
                  </a:cubicBezTo>
                  <a:close/>
                  <a:moveTo>
                    <a:pt x="106825" y="120220"/>
                  </a:moveTo>
                  <a:cubicBezTo>
                    <a:pt x="104180" y="131876"/>
                    <a:pt x="102593" y="144062"/>
                    <a:pt x="102064" y="156248"/>
                  </a:cubicBezTo>
                  <a:cubicBezTo>
                    <a:pt x="116877" y="159957"/>
                    <a:pt x="132748" y="162606"/>
                    <a:pt x="149678" y="163136"/>
                  </a:cubicBezTo>
                  <a:cubicBezTo>
                    <a:pt x="149678" y="160487"/>
                    <a:pt x="149678" y="157837"/>
                    <a:pt x="149678" y="155188"/>
                  </a:cubicBezTo>
                  <a:cubicBezTo>
                    <a:pt x="150207" y="146181"/>
                    <a:pt x="150207" y="137174"/>
                    <a:pt x="150207" y="128167"/>
                  </a:cubicBezTo>
                  <a:cubicBezTo>
                    <a:pt x="134864" y="127107"/>
                    <a:pt x="120051" y="124458"/>
                    <a:pt x="106825" y="120220"/>
                  </a:cubicBezTo>
                  <a:close/>
                  <a:moveTo>
                    <a:pt x="259617" y="103988"/>
                  </a:moveTo>
                  <a:cubicBezTo>
                    <a:pt x="250157" y="109775"/>
                    <a:pt x="240173" y="115035"/>
                    <a:pt x="228611" y="118717"/>
                  </a:cubicBezTo>
                  <a:cubicBezTo>
                    <a:pt x="230713" y="129238"/>
                    <a:pt x="232290" y="140810"/>
                    <a:pt x="233341" y="151856"/>
                  </a:cubicBezTo>
                  <a:cubicBezTo>
                    <a:pt x="246479" y="147648"/>
                    <a:pt x="258566" y="141862"/>
                    <a:pt x="269602" y="135024"/>
                  </a:cubicBezTo>
                  <a:cubicBezTo>
                    <a:pt x="267500" y="124503"/>
                    <a:pt x="263821" y="113983"/>
                    <a:pt x="259617" y="103988"/>
                  </a:cubicBezTo>
                  <a:close/>
                  <a:moveTo>
                    <a:pt x="65249" y="99862"/>
                  </a:moveTo>
                  <a:cubicBezTo>
                    <a:pt x="59956" y="111422"/>
                    <a:pt x="55192" y="123507"/>
                    <a:pt x="52545" y="136118"/>
                  </a:cubicBezTo>
                  <a:cubicBezTo>
                    <a:pt x="63661" y="142423"/>
                    <a:pt x="75835" y="148203"/>
                    <a:pt x="89068" y="152407"/>
                  </a:cubicBezTo>
                  <a:cubicBezTo>
                    <a:pt x="90126" y="139796"/>
                    <a:pt x="91714" y="127185"/>
                    <a:pt x="94361" y="115625"/>
                  </a:cubicBezTo>
                  <a:cubicBezTo>
                    <a:pt x="83774" y="111422"/>
                    <a:pt x="73718" y="106167"/>
                    <a:pt x="65249" y="99862"/>
                  </a:cubicBezTo>
                  <a:close/>
                  <a:moveTo>
                    <a:pt x="285381" y="83906"/>
                  </a:moveTo>
                  <a:cubicBezTo>
                    <a:pt x="280663" y="88122"/>
                    <a:pt x="275944" y="92338"/>
                    <a:pt x="270702" y="96554"/>
                  </a:cubicBezTo>
                  <a:cubicBezTo>
                    <a:pt x="275420" y="106567"/>
                    <a:pt x="279090" y="116581"/>
                    <a:pt x="281711" y="127648"/>
                  </a:cubicBezTo>
                  <a:cubicBezTo>
                    <a:pt x="288002" y="122905"/>
                    <a:pt x="293769" y="117635"/>
                    <a:pt x="298487" y="112365"/>
                  </a:cubicBezTo>
                  <a:cubicBezTo>
                    <a:pt x="295342" y="102351"/>
                    <a:pt x="290624" y="92865"/>
                    <a:pt x="285381" y="83906"/>
                  </a:cubicBezTo>
                  <a:close/>
                  <a:moveTo>
                    <a:pt x="39411" y="75928"/>
                  </a:moveTo>
                  <a:cubicBezTo>
                    <a:pt x="32019" y="87020"/>
                    <a:pt x="25683" y="98640"/>
                    <a:pt x="21458" y="111317"/>
                  </a:cubicBezTo>
                  <a:cubicBezTo>
                    <a:pt x="26739" y="117656"/>
                    <a:pt x="33603" y="122938"/>
                    <a:pt x="40995" y="128748"/>
                  </a:cubicBezTo>
                  <a:cubicBezTo>
                    <a:pt x="44163" y="115543"/>
                    <a:pt x="48916" y="103394"/>
                    <a:pt x="54196" y="91774"/>
                  </a:cubicBezTo>
                  <a:cubicBezTo>
                    <a:pt x="48916" y="87020"/>
                    <a:pt x="43635" y="81738"/>
                    <a:pt x="39411" y="75928"/>
                  </a:cubicBezTo>
                  <a:close/>
                  <a:moveTo>
                    <a:pt x="201616" y="73452"/>
                  </a:moveTo>
                  <a:cubicBezTo>
                    <a:pt x="190553" y="76083"/>
                    <a:pt x="178437" y="78187"/>
                    <a:pt x="165267" y="78187"/>
                  </a:cubicBezTo>
                  <a:cubicBezTo>
                    <a:pt x="165267" y="78187"/>
                    <a:pt x="165267" y="78187"/>
                    <a:pt x="164740" y="78187"/>
                  </a:cubicBezTo>
                  <a:cubicBezTo>
                    <a:pt x="164740" y="89762"/>
                    <a:pt x="164214" y="102390"/>
                    <a:pt x="163687" y="115543"/>
                  </a:cubicBezTo>
                  <a:cubicBezTo>
                    <a:pt x="164214" y="115543"/>
                    <a:pt x="164740" y="115543"/>
                    <a:pt x="165267" y="115543"/>
                  </a:cubicBezTo>
                  <a:cubicBezTo>
                    <a:pt x="182125" y="115543"/>
                    <a:pt x="198455" y="113438"/>
                    <a:pt x="213205" y="109756"/>
                  </a:cubicBezTo>
                  <a:cubicBezTo>
                    <a:pt x="210044" y="96602"/>
                    <a:pt x="205830" y="84501"/>
                    <a:pt x="201616" y="73452"/>
                  </a:cubicBezTo>
                  <a:close/>
                  <a:moveTo>
                    <a:pt x="121592" y="70701"/>
                  </a:moveTo>
                  <a:cubicBezTo>
                    <a:pt x="116857" y="81774"/>
                    <a:pt x="113174" y="94429"/>
                    <a:pt x="109491" y="107084"/>
                  </a:cubicBezTo>
                  <a:cubicBezTo>
                    <a:pt x="122119" y="111302"/>
                    <a:pt x="136324" y="113938"/>
                    <a:pt x="150530" y="114993"/>
                  </a:cubicBezTo>
                  <a:cubicBezTo>
                    <a:pt x="151056" y="101811"/>
                    <a:pt x="151582" y="88629"/>
                    <a:pt x="151582" y="77028"/>
                  </a:cubicBezTo>
                  <a:cubicBezTo>
                    <a:pt x="141060" y="75974"/>
                    <a:pt x="131063" y="73865"/>
                    <a:pt x="121592" y="70701"/>
                  </a:cubicBezTo>
                  <a:close/>
                  <a:moveTo>
                    <a:pt x="233321" y="59697"/>
                  </a:moveTo>
                  <a:cubicBezTo>
                    <a:pt x="227511" y="63395"/>
                    <a:pt x="221172" y="66565"/>
                    <a:pt x="214306" y="69207"/>
                  </a:cubicBezTo>
                  <a:cubicBezTo>
                    <a:pt x="218531" y="80302"/>
                    <a:pt x="222757" y="92981"/>
                    <a:pt x="225926" y="106189"/>
                  </a:cubicBezTo>
                  <a:cubicBezTo>
                    <a:pt x="235962" y="102491"/>
                    <a:pt x="245469" y="97736"/>
                    <a:pt x="253921" y="92453"/>
                  </a:cubicBezTo>
                  <a:cubicBezTo>
                    <a:pt x="247582" y="80302"/>
                    <a:pt x="240716" y="69207"/>
                    <a:pt x="233321" y="59697"/>
                  </a:cubicBezTo>
                  <a:close/>
                  <a:moveTo>
                    <a:pt x="92595" y="55846"/>
                  </a:moveTo>
                  <a:cubicBezTo>
                    <a:pt x="85214" y="65360"/>
                    <a:pt x="77832" y="76460"/>
                    <a:pt x="70977" y="88088"/>
                  </a:cubicBezTo>
                  <a:cubicBezTo>
                    <a:pt x="78886" y="93902"/>
                    <a:pt x="87323" y="98660"/>
                    <a:pt x="97341" y="102888"/>
                  </a:cubicBezTo>
                  <a:cubicBezTo>
                    <a:pt x="100505" y="89674"/>
                    <a:pt x="104723" y="76988"/>
                    <a:pt x="108941" y="65360"/>
                  </a:cubicBezTo>
                  <a:cubicBezTo>
                    <a:pt x="103141" y="62717"/>
                    <a:pt x="97341" y="59546"/>
                    <a:pt x="92595" y="55846"/>
                  </a:cubicBezTo>
                  <a:close/>
                  <a:moveTo>
                    <a:pt x="251144" y="44842"/>
                  </a:moveTo>
                  <a:cubicBezTo>
                    <a:pt x="248500" y="47484"/>
                    <a:pt x="246385" y="49598"/>
                    <a:pt x="243742" y="51712"/>
                  </a:cubicBezTo>
                  <a:cubicBezTo>
                    <a:pt x="251144" y="61225"/>
                    <a:pt x="258546" y="72323"/>
                    <a:pt x="264890" y="85007"/>
                  </a:cubicBezTo>
                  <a:cubicBezTo>
                    <a:pt x="269649" y="80779"/>
                    <a:pt x="273878" y="77079"/>
                    <a:pt x="277579" y="72851"/>
                  </a:cubicBezTo>
                  <a:cubicBezTo>
                    <a:pt x="270177" y="62282"/>
                    <a:pt x="261189" y="52769"/>
                    <a:pt x="251144" y="44842"/>
                  </a:cubicBezTo>
                  <a:close/>
                  <a:moveTo>
                    <a:pt x="75908" y="39614"/>
                  </a:moveTo>
                  <a:cubicBezTo>
                    <a:pt x="65327" y="47013"/>
                    <a:pt x="55804" y="55469"/>
                    <a:pt x="47868" y="65510"/>
                  </a:cubicBezTo>
                  <a:cubicBezTo>
                    <a:pt x="51043" y="70795"/>
                    <a:pt x="55804" y="75551"/>
                    <a:pt x="60565" y="79779"/>
                  </a:cubicBezTo>
                  <a:cubicBezTo>
                    <a:pt x="67443" y="67624"/>
                    <a:pt x="74850" y="56526"/>
                    <a:pt x="82256" y="47013"/>
                  </a:cubicBezTo>
                  <a:cubicBezTo>
                    <a:pt x="80140" y="44899"/>
                    <a:pt x="78024" y="42257"/>
                    <a:pt x="75908" y="39614"/>
                  </a:cubicBezTo>
                  <a:close/>
                  <a:moveTo>
                    <a:pt x="224484" y="28060"/>
                  </a:moveTo>
                  <a:cubicBezTo>
                    <a:pt x="228150" y="32293"/>
                    <a:pt x="231815" y="36525"/>
                    <a:pt x="236003" y="41815"/>
                  </a:cubicBezTo>
                  <a:cubicBezTo>
                    <a:pt x="237574" y="40228"/>
                    <a:pt x="239145" y="38641"/>
                    <a:pt x="240716" y="37583"/>
                  </a:cubicBezTo>
                  <a:cubicBezTo>
                    <a:pt x="235480" y="33880"/>
                    <a:pt x="230244" y="31234"/>
                    <a:pt x="224484" y="28060"/>
                  </a:cubicBezTo>
                  <a:close/>
                  <a:moveTo>
                    <a:pt x="101238" y="25309"/>
                  </a:moveTo>
                  <a:cubicBezTo>
                    <a:pt x="95940" y="27410"/>
                    <a:pt x="91172" y="30036"/>
                    <a:pt x="86933" y="32662"/>
                  </a:cubicBezTo>
                  <a:cubicBezTo>
                    <a:pt x="87993" y="34237"/>
                    <a:pt x="89582" y="35288"/>
                    <a:pt x="90642" y="36863"/>
                  </a:cubicBezTo>
                  <a:cubicBezTo>
                    <a:pt x="94350" y="32662"/>
                    <a:pt x="97529" y="28985"/>
                    <a:pt x="101238" y="25309"/>
                  </a:cubicBezTo>
                  <a:close/>
                  <a:moveTo>
                    <a:pt x="189546" y="16506"/>
                  </a:moveTo>
                  <a:cubicBezTo>
                    <a:pt x="195332" y="25959"/>
                    <a:pt x="202695" y="39614"/>
                    <a:pt x="209532" y="56946"/>
                  </a:cubicBezTo>
                  <a:cubicBezTo>
                    <a:pt x="215317" y="54845"/>
                    <a:pt x="220576" y="52219"/>
                    <a:pt x="225310" y="49068"/>
                  </a:cubicBezTo>
                  <a:cubicBezTo>
                    <a:pt x="210584" y="31736"/>
                    <a:pt x="197961" y="20707"/>
                    <a:pt x="194280" y="17556"/>
                  </a:cubicBezTo>
                  <a:cubicBezTo>
                    <a:pt x="192702" y="17031"/>
                    <a:pt x="191124" y="16506"/>
                    <a:pt x="189546" y="16506"/>
                  </a:cubicBezTo>
                  <a:close/>
                  <a:moveTo>
                    <a:pt x="132600" y="15955"/>
                  </a:moveTo>
                  <a:cubicBezTo>
                    <a:pt x="131554" y="15955"/>
                    <a:pt x="130507" y="15955"/>
                    <a:pt x="128938" y="16483"/>
                  </a:cubicBezTo>
                  <a:cubicBezTo>
                    <a:pt x="128938" y="17010"/>
                    <a:pt x="115859" y="27556"/>
                    <a:pt x="100688" y="46010"/>
                  </a:cubicBezTo>
                  <a:cubicBezTo>
                    <a:pt x="104873" y="48647"/>
                    <a:pt x="109058" y="51283"/>
                    <a:pt x="114290" y="53920"/>
                  </a:cubicBezTo>
                  <a:cubicBezTo>
                    <a:pt x="121091" y="37574"/>
                    <a:pt x="127892" y="24919"/>
                    <a:pt x="132600" y="15955"/>
                  </a:cubicBezTo>
                  <a:close/>
                  <a:moveTo>
                    <a:pt x="167974" y="13204"/>
                  </a:moveTo>
                  <a:cubicBezTo>
                    <a:pt x="167447" y="22704"/>
                    <a:pt x="166392" y="40647"/>
                    <a:pt x="165337" y="64924"/>
                  </a:cubicBezTo>
                  <a:cubicBezTo>
                    <a:pt x="176410" y="64924"/>
                    <a:pt x="186956" y="63341"/>
                    <a:pt x="196974" y="60702"/>
                  </a:cubicBezTo>
                  <a:cubicBezTo>
                    <a:pt x="187483" y="38009"/>
                    <a:pt x="177465" y="21121"/>
                    <a:pt x="173247" y="13732"/>
                  </a:cubicBezTo>
                  <a:cubicBezTo>
                    <a:pt x="171665" y="13732"/>
                    <a:pt x="169556" y="13732"/>
                    <a:pt x="167974" y="13204"/>
                  </a:cubicBezTo>
                  <a:close/>
                  <a:moveTo>
                    <a:pt x="149585" y="13204"/>
                  </a:moveTo>
                  <a:cubicBezTo>
                    <a:pt x="145346" y="20059"/>
                    <a:pt x="135810" y="36405"/>
                    <a:pt x="126273" y="58551"/>
                  </a:cubicBezTo>
                  <a:cubicBezTo>
                    <a:pt x="134220" y="61187"/>
                    <a:pt x="143227" y="63296"/>
                    <a:pt x="152764" y="63823"/>
                  </a:cubicBezTo>
                  <a:cubicBezTo>
                    <a:pt x="153294" y="40623"/>
                    <a:pt x="154354" y="22696"/>
                    <a:pt x="154883" y="13204"/>
                  </a:cubicBezTo>
                  <a:cubicBezTo>
                    <a:pt x="153294" y="13204"/>
                    <a:pt x="151175" y="13204"/>
                    <a:pt x="149585" y="13204"/>
                  </a:cubicBezTo>
                  <a:close/>
                  <a:moveTo>
                    <a:pt x="160099" y="0"/>
                  </a:moveTo>
                  <a:cubicBezTo>
                    <a:pt x="192750" y="0"/>
                    <a:pt x="222769" y="10024"/>
                    <a:pt x="248047" y="26906"/>
                  </a:cubicBezTo>
                  <a:cubicBezTo>
                    <a:pt x="251734" y="29017"/>
                    <a:pt x="255420" y="31655"/>
                    <a:pt x="259107" y="34293"/>
                  </a:cubicBezTo>
                  <a:cubicBezTo>
                    <a:pt x="269113" y="42206"/>
                    <a:pt x="278066" y="51703"/>
                    <a:pt x="285965" y="61727"/>
                  </a:cubicBezTo>
                  <a:cubicBezTo>
                    <a:pt x="288598" y="65420"/>
                    <a:pt x="291232" y="69113"/>
                    <a:pt x="293865" y="72806"/>
                  </a:cubicBezTo>
                  <a:cubicBezTo>
                    <a:pt x="299658" y="81775"/>
                    <a:pt x="304398" y="90744"/>
                    <a:pt x="308084" y="100768"/>
                  </a:cubicBezTo>
                  <a:cubicBezTo>
                    <a:pt x="310191" y="105516"/>
                    <a:pt x="311771" y="110264"/>
                    <a:pt x="313350" y="115013"/>
                  </a:cubicBezTo>
                  <a:cubicBezTo>
                    <a:pt x="317564" y="128730"/>
                    <a:pt x="319670" y="142975"/>
                    <a:pt x="319670" y="157747"/>
                  </a:cubicBezTo>
                  <a:cubicBezTo>
                    <a:pt x="319670" y="158275"/>
                    <a:pt x="319670" y="159330"/>
                    <a:pt x="319670" y="160385"/>
                  </a:cubicBezTo>
                  <a:cubicBezTo>
                    <a:pt x="319670" y="165661"/>
                    <a:pt x="319670" y="170937"/>
                    <a:pt x="319144" y="176212"/>
                  </a:cubicBezTo>
                  <a:cubicBezTo>
                    <a:pt x="317037" y="196260"/>
                    <a:pt x="311244" y="215253"/>
                    <a:pt x="302291" y="232664"/>
                  </a:cubicBezTo>
                  <a:cubicBezTo>
                    <a:pt x="298605" y="240577"/>
                    <a:pt x="293865" y="247964"/>
                    <a:pt x="288598" y="254822"/>
                  </a:cubicBezTo>
                  <a:cubicBezTo>
                    <a:pt x="259633" y="294391"/>
                    <a:pt x="212763" y="320242"/>
                    <a:pt x="160099" y="320242"/>
                  </a:cubicBezTo>
                  <a:cubicBezTo>
                    <a:pt x="159572" y="320242"/>
                    <a:pt x="159572" y="320242"/>
                    <a:pt x="159572" y="320242"/>
                  </a:cubicBezTo>
                  <a:cubicBezTo>
                    <a:pt x="159572" y="320242"/>
                    <a:pt x="159572" y="320242"/>
                    <a:pt x="155359" y="320770"/>
                  </a:cubicBezTo>
                  <a:cubicBezTo>
                    <a:pt x="155359" y="320770"/>
                    <a:pt x="155359" y="320242"/>
                    <a:pt x="155359" y="320242"/>
                  </a:cubicBezTo>
                  <a:cubicBezTo>
                    <a:pt x="101642" y="318660"/>
                    <a:pt x="54244" y="290698"/>
                    <a:pt x="26332" y="248491"/>
                  </a:cubicBezTo>
                  <a:cubicBezTo>
                    <a:pt x="21593" y="241105"/>
                    <a:pt x="17379" y="233191"/>
                    <a:pt x="13693" y="225278"/>
                  </a:cubicBezTo>
                  <a:cubicBezTo>
                    <a:pt x="6847" y="209450"/>
                    <a:pt x="2107" y="192567"/>
                    <a:pt x="527" y="174630"/>
                  </a:cubicBezTo>
                  <a:cubicBezTo>
                    <a:pt x="0" y="169881"/>
                    <a:pt x="0" y="165133"/>
                    <a:pt x="0" y="160385"/>
                  </a:cubicBezTo>
                  <a:cubicBezTo>
                    <a:pt x="0" y="158802"/>
                    <a:pt x="0" y="157219"/>
                    <a:pt x="0" y="156164"/>
                  </a:cubicBezTo>
                  <a:cubicBezTo>
                    <a:pt x="527" y="141392"/>
                    <a:pt x="2634" y="127147"/>
                    <a:pt x="6847" y="113958"/>
                  </a:cubicBezTo>
                  <a:cubicBezTo>
                    <a:pt x="8427" y="108682"/>
                    <a:pt x="10006" y="103934"/>
                    <a:pt x="12113" y="99185"/>
                  </a:cubicBezTo>
                  <a:cubicBezTo>
                    <a:pt x="17379" y="86523"/>
                    <a:pt x="23699" y="74916"/>
                    <a:pt x="32125" y="64365"/>
                  </a:cubicBezTo>
                  <a:cubicBezTo>
                    <a:pt x="34758" y="60144"/>
                    <a:pt x="37918" y="56451"/>
                    <a:pt x="41078" y="52758"/>
                  </a:cubicBezTo>
                  <a:cubicBezTo>
                    <a:pt x="49505" y="43789"/>
                    <a:pt x="58984" y="35348"/>
                    <a:pt x="68990" y="28489"/>
                  </a:cubicBezTo>
                  <a:cubicBezTo>
                    <a:pt x="72677" y="25851"/>
                    <a:pt x="76363" y="23213"/>
                    <a:pt x="80576" y="21103"/>
                  </a:cubicBezTo>
                  <a:cubicBezTo>
                    <a:pt x="103748" y="7913"/>
                    <a:pt x="131133" y="0"/>
                    <a:pt x="160099" y="0"/>
                  </a:cubicBezTo>
                  <a:close/>
                </a:path>
              </a:pathLst>
            </a:custGeom>
            <a:grpFill/>
            <a:ln>
              <a:noFill/>
            </a:ln>
            <a:extLst/>
          </p:spPr>
          <p:txBody>
            <a:bodyPr vert="horz" wrap="square" lIns="93247" tIns="46623" rIns="93247" bIns="46623" numCol="1" anchor="t" anchorCtr="0" compatLnSpc="1">
              <a:prstTxWarp prst="textNoShape">
                <a:avLst/>
              </a:prstTxWarp>
              <a:noAutofit/>
            </a:bodyPr>
            <a:lstStyle/>
            <a:p>
              <a:pPr defTabSz="932418">
                <a:defRPr/>
              </a:pPr>
              <a:endParaRPr lang="en-US" sz="1836" kern="0"/>
            </a:p>
          </p:txBody>
        </p:sp>
        <p:sp>
          <p:nvSpPr>
            <p:cNvPr id="118" name="Freeform 117"/>
            <p:cNvSpPr>
              <a:spLocks/>
            </p:cNvSpPr>
            <p:nvPr/>
          </p:nvSpPr>
          <p:spPr bwMode="auto">
            <a:xfrm>
              <a:off x="5007615" y="2323753"/>
              <a:ext cx="649029" cy="502032"/>
            </a:xfrm>
            <a:custGeom>
              <a:avLst/>
              <a:gdLst>
                <a:gd name="connsiteX0" fmla="*/ 33287 w 649029"/>
                <a:gd name="connsiteY0" fmla="*/ 88963 h 502032"/>
                <a:gd name="connsiteX1" fmla="*/ 21098 w 649029"/>
                <a:gd name="connsiteY1" fmla="*/ 102250 h 502032"/>
                <a:gd name="connsiteX2" fmla="*/ 21098 w 649029"/>
                <a:gd name="connsiteY2" fmla="*/ 467370 h 502032"/>
                <a:gd name="connsiteX3" fmla="*/ 33287 w 649029"/>
                <a:gd name="connsiteY3" fmla="*/ 480657 h 502032"/>
                <a:gd name="connsiteX4" fmla="*/ 615742 w 649029"/>
                <a:gd name="connsiteY4" fmla="*/ 480657 h 502032"/>
                <a:gd name="connsiteX5" fmla="*/ 627932 w 649029"/>
                <a:gd name="connsiteY5" fmla="*/ 467370 h 502032"/>
                <a:gd name="connsiteX6" fmla="*/ 627932 w 649029"/>
                <a:gd name="connsiteY6" fmla="*/ 102250 h 502032"/>
                <a:gd name="connsiteX7" fmla="*/ 615742 w 649029"/>
                <a:gd name="connsiteY7" fmla="*/ 88963 h 502032"/>
                <a:gd name="connsiteX8" fmla="*/ 71744 w 649029"/>
                <a:gd name="connsiteY8" fmla="*/ 21375 h 502032"/>
                <a:gd name="connsiteX9" fmla="*/ 61676 w 649029"/>
                <a:gd name="connsiteY9" fmla="*/ 31460 h 502032"/>
                <a:gd name="connsiteX10" fmla="*/ 61676 w 649029"/>
                <a:gd name="connsiteY10" fmla="*/ 67588 h 502032"/>
                <a:gd name="connsiteX11" fmla="*/ 281061 w 649029"/>
                <a:gd name="connsiteY11" fmla="*/ 67588 h 502032"/>
                <a:gd name="connsiteX12" fmla="*/ 281061 w 649029"/>
                <a:gd name="connsiteY12" fmla="*/ 31460 h 502032"/>
                <a:gd name="connsiteX13" fmla="*/ 270993 w 649029"/>
                <a:gd name="connsiteY13" fmla="*/ 21375 h 502032"/>
                <a:gd name="connsiteX14" fmla="*/ 71826 w 649029"/>
                <a:gd name="connsiteY14" fmla="*/ 0 h 502032"/>
                <a:gd name="connsiteX15" fmla="*/ 271010 w 649029"/>
                <a:gd name="connsiteY15" fmla="*/ 0 h 502032"/>
                <a:gd name="connsiteX16" fmla="*/ 302265 w 649029"/>
                <a:gd name="connsiteY16" fmla="*/ 31399 h 502032"/>
                <a:gd name="connsiteX17" fmla="*/ 302265 w 649029"/>
                <a:gd name="connsiteY17" fmla="*/ 59604 h 502032"/>
                <a:gd name="connsiteX18" fmla="*/ 614285 w 649029"/>
                <a:gd name="connsiteY18" fmla="*/ 59604 h 502032"/>
                <a:gd name="connsiteX19" fmla="*/ 625873 w 649029"/>
                <a:gd name="connsiteY19" fmla="*/ 64461 h 502032"/>
                <a:gd name="connsiteX20" fmla="*/ 629657 w 649029"/>
                <a:gd name="connsiteY20" fmla="*/ 73573 h 502032"/>
                <a:gd name="connsiteX21" fmla="*/ 639294 w 649029"/>
                <a:gd name="connsiteY21" fmla="*/ 77692 h 502032"/>
                <a:gd name="connsiteX22" fmla="*/ 649029 w 649029"/>
                <a:gd name="connsiteY22" fmla="*/ 102152 h 502032"/>
                <a:gd name="connsiteX23" fmla="*/ 649029 w 649029"/>
                <a:gd name="connsiteY23" fmla="*/ 467468 h 502032"/>
                <a:gd name="connsiteX24" fmla="*/ 615651 w 649029"/>
                <a:gd name="connsiteY24" fmla="*/ 502032 h 502032"/>
                <a:gd name="connsiteX25" fmla="*/ 33379 w 649029"/>
                <a:gd name="connsiteY25" fmla="*/ 502032 h 502032"/>
                <a:gd name="connsiteX26" fmla="*/ 0 w 649029"/>
                <a:gd name="connsiteY26" fmla="*/ 467468 h 502032"/>
                <a:gd name="connsiteX27" fmla="*/ 0 w 649029"/>
                <a:gd name="connsiteY27" fmla="*/ 102152 h 502032"/>
                <a:gd name="connsiteX28" fmla="*/ 9735 w 649029"/>
                <a:gd name="connsiteY28" fmla="*/ 77692 h 502032"/>
                <a:gd name="connsiteX29" fmla="*/ 19371 w 649029"/>
                <a:gd name="connsiteY29" fmla="*/ 73574 h 502032"/>
                <a:gd name="connsiteX30" fmla="*/ 23155 w 649029"/>
                <a:gd name="connsiteY30" fmla="*/ 64461 h 502032"/>
                <a:gd name="connsiteX31" fmla="*/ 34744 w 649029"/>
                <a:gd name="connsiteY31" fmla="*/ 59604 h 502032"/>
                <a:gd name="connsiteX32" fmla="*/ 40571 w 649029"/>
                <a:gd name="connsiteY32" fmla="*/ 59604 h 502032"/>
                <a:gd name="connsiteX33" fmla="*/ 40571 w 649029"/>
                <a:gd name="connsiteY33" fmla="*/ 31399 h 502032"/>
                <a:gd name="connsiteX34" fmla="*/ 71826 w 649029"/>
                <a:gd name="connsiteY34" fmla="*/ 0 h 50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49029" h="502032">
                  <a:moveTo>
                    <a:pt x="33287" y="88963"/>
                  </a:moveTo>
                  <a:cubicBezTo>
                    <a:pt x="26398" y="88963"/>
                    <a:pt x="21098" y="94809"/>
                    <a:pt x="21098" y="102250"/>
                  </a:cubicBezTo>
                  <a:lnTo>
                    <a:pt x="21098" y="467370"/>
                  </a:lnTo>
                  <a:cubicBezTo>
                    <a:pt x="21098" y="474811"/>
                    <a:pt x="26398" y="480657"/>
                    <a:pt x="33287" y="480657"/>
                  </a:cubicBezTo>
                  <a:lnTo>
                    <a:pt x="615742" y="480657"/>
                  </a:lnTo>
                  <a:cubicBezTo>
                    <a:pt x="622632" y="480657"/>
                    <a:pt x="627932" y="474811"/>
                    <a:pt x="627932" y="467370"/>
                  </a:cubicBezTo>
                  <a:lnTo>
                    <a:pt x="627932" y="102250"/>
                  </a:lnTo>
                  <a:cubicBezTo>
                    <a:pt x="627932" y="94809"/>
                    <a:pt x="622632" y="88963"/>
                    <a:pt x="615742" y="88963"/>
                  </a:cubicBezTo>
                  <a:close/>
                  <a:moveTo>
                    <a:pt x="71744" y="21375"/>
                  </a:moveTo>
                  <a:cubicBezTo>
                    <a:pt x="66445" y="21375"/>
                    <a:pt x="61676" y="26152"/>
                    <a:pt x="61676" y="31460"/>
                  </a:cubicBezTo>
                  <a:lnTo>
                    <a:pt x="61676" y="67588"/>
                  </a:lnTo>
                  <a:lnTo>
                    <a:pt x="281061" y="67588"/>
                  </a:lnTo>
                  <a:lnTo>
                    <a:pt x="281061" y="31460"/>
                  </a:lnTo>
                  <a:cubicBezTo>
                    <a:pt x="281061" y="26152"/>
                    <a:pt x="276292" y="21375"/>
                    <a:pt x="270993" y="21375"/>
                  </a:cubicBezTo>
                  <a:close/>
                  <a:moveTo>
                    <a:pt x="71826" y="0"/>
                  </a:moveTo>
                  <a:lnTo>
                    <a:pt x="271010" y="0"/>
                  </a:lnTo>
                  <a:cubicBezTo>
                    <a:pt x="287962" y="0"/>
                    <a:pt x="302265" y="14369"/>
                    <a:pt x="302265" y="31399"/>
                  </a:cubicBezTo>
                  <a:lnTo>
                    <a:pt x="302265" y="59604"/>
                  </a:lnTo>
                  <a:lnTo>
                    <a:pt x="614285" y="59604"/>
                  </a:lnTo>
                  <a:cubicBezTo>
                    <a:pt x="618788" y="59604"/>
                    <a:pt x="622894" y="61467"/>
                    <a:pt x="625873" y="64461"/>
                  </a:cubicBezTo>
                  <a:lnTo>
                    <a:pt x="629657" y="73573"/>
                  </a:lnTo>
                  <a:lnTo>
                    <a:pt x="639294" y="77692"/>
                  </a:lnTo>
                  <a:cubicBezTo>
                    <a:pt x="645320" y="83940"/>
                    <a:pt x="649029" y="92581"/>
                    <a:pt x="649029" y="102152"/>
                  </a:cubicBezTo>
                  <a:lnTo>
                    <a:pt x="649029" y="467468"/>
                  </a:lnTo>
                  <a:cubicBezTo>
                    <a:pt x="649029" y="486611"/>
                    <a:pt x="634194" y="502032"/>
                    <a:pt x="615651" y="502032"/>
                  </a:cubicBezTo>
                  <a:lnTo>
                    <a:pt x="33379" y="502032"/>
                  </a:lnTo>
                  <a:cubicBezTo>
                    <a:pt x="14835" y="502032"/>
                    <a:pt x="0" y="486611"/>
                    <a:pt x="0" y="467468"/>
                  </a:cubicBezTo>
                  <a:lnTo>
                    <a:pt x="0" y="102152"/>
                  </a:lnTo>
                  <a:cubicBezTo>
                    <a:pt x="0" y="92581"/>
                    <a:pt x="3709" y="83940"/>
                    <a:pt x="9735" y="77692"/>
                  </a:cubicBezTo>
                  <a:lnTo>
                    <a:pt x="19371" y="73574"/>
                  </a:lnTo>
                  <a:lnTo>
                    <a:pt x="23155" y="64461"/>
                  </a:lnTo>
                  <a:cubicBezTo>
                    <a:pt x="26135" y="61467"/>
                    <a:pt x="30241" y="59604"/>
                    <a:pt x="34744" y="59604"/>
                  </a:cubicBezTo>
                  <a:lnTo>
                    <a:pt x="40571" y="59604"/>
                  </a:lnTo>
                  <a:lnTo>
                    <a:pt x="40571" y="31399"/>
                  </a:lnTo>
                  <a:cubicBezTo>
                    <a:pt x="40571" y="14369"/>
                    <a:pt x="54344" y="0"/>
                    <a:pt x="71826" y="0"/>
                  </a:cubicBezTo>
                  <a:close/>
                </a:path>
              </a:pathLst>
            </a:custGeom>
            <a:grpFill/>
            <a:ln w="9525">
              <a:noFill/>
              <a:round/>
              <a:headEnd/>
              <a:tailEnd/>
            </a:ln>
            <a:extLst/>
          </p:spPr>
          <p:txBody>
            <a:bodyPr vert="horz" wrap="square" lIns="93247" tIns="46623" rIns="93247" bIns="46623" numCol="1" anchor="t" anchorCtr="0" compatLnSpc="1">
              <a:prstTxWarp prst="textNoShape">
                <a:avLst/>
              </a:prstTxWarp>
              <a:noAutofit/>
            </a:bodyPr>
            <a:lstStyle/>
            <a:p>
              <a:pPr defTabSz="932418">
                <a:defRPr/>
              </a:pPr>
              <a:endParaRPr lang="en-US" sz="1836" kern="0"/>
            </a:p>
          </p:txBody>
        </p:sp>
      </p:grpSp>
      <p:grpSp>
        <p:nvGrpSpPr>
          <p:cNvPr id="9" name="Group 8"/>
          <p:cNvGrpSpPr/>
          <p:nvPr/>
        </p:nvGrpSpPr>
        <p:grpSpPr>
          <a:xfrm>
            <a:off x="4893930" y="4219631"/>
            <a:ext cx="2325401" cy="1452340"/>
            <a:chOff x="4893742" y="4219733"/>
            <a:chExt cx="2325731" cy="1452546"/>
          </a:xfrm>
        </p:grpSpPr>
        <p:grpSp>
          <p:nvGrpSpPr>
            <p:cNvPr id="5" name="Group 4"/>
            <p:cNvGrpSpPr/>
            <p:nvPr/>
          </p:nvGrpSpPr>
          <p:grpSpPr>
            <a:xfrm>
              <a:off x="4893742" y="4732242"/>
              <a:ext cx="2325731" cy="440652"/>
              <a:chOff x="4893742" y="4732242"/>
              <a:chExt cx="2325731" cy="440652"/>
            </a:xfrm>
          </p:grpSpPr>
          <p:sp>
            <p:nvSpPr>
              <p:cNvPr id="79" name="Rectangle 10"/>
              <p:cNvSpPr/>
              <p:nvPr/>
            </p:nvSpPr>
            <p:spPr bwMode="auto">
              <a:xfrm>
                <a:off x="6087925" y="4732242"/>
                <a:ext cx="1131548" cy="435454"/>
              </a:xfrm>
              <a:prstGeom prst="rect">
                <a:avLst/>
              </a:prstGeom>
              <a:solidFill>
                <a:schemeClr val="bg1"/>
              </a:solid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196" rIns="0"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000">
                    <a:solidFill>
                      <a:srgbClr val="164F7E"/>
                    </a:solidFill>
                    <a:ea typeface="Segoe UI" pitchFamily="34" charset="0"/>
                    <a:cs typeface="Segoe UI" pitchFamily="34" charset="0"/>
                  </a:rPr>
                  <a:t>Linux</a:t>
                </a:r>
              </a:p>
            </p:txBody>
          </p:sp>
          <p:sp>
            <p:nvSpPr>
              <p:cNvPr id="80" name="Rectangle 11"/>
              <p:cNvSpPr/>
              <p:nvPr/>
            </p:nvSpPr>
            <p:spPr bwMode="auto">
              <a:xfrm>
                <a:off x="4893742" y="4737440"/>
                <a:ext cx="1131548" cy="435454"/>
              </a:xfrm>
              <a:prstGeom prst="rect">
                <a:avLst/>
              </a:prstGeom>
              <a:solidFill>
                <a:schemeClr val="bg1"/>
              </a:solid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196" rIns="0"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000">
                    <a:solidFill>
                      <a:srgbClr val="164F7E"/>
                    </a:solidFill>
                    <a:ea typeface="Segoe UI" pitchFamily="34" charset="0"/>
                    <a:cs typeface="Segoe UI" pitchFamily="34" charset="0"/>
                  </a:rPr>
                  <a:t>Hadoop</a:t>
                </a:r>
              </a:p>
            </p:txBody>
          </p:sp>
        </p:grpSp>
        <p:sp>
          <p:nvSpPr>
            <p:cNvPr id="81" name="Rectangle 12"/>
            <p:cNvSpPr/>
            <p:nvPr/>
          </p:nvSpPr>
          <p:spPr bwMode="auto">
            <a:xfrm>
              <a:off x="5490833" y="5236825"/>
              <a:ext cx="1131548" cy="435454"/>
            </a:xfrm>
            <a:prstGeom prst="rect">
              <a:avLst/>
            </a:prstGeom>
            <a:solidFill>
              <a:schemeClr val="bg1"/>
            </a:solid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196" rIns="0"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000">
                  <a:solidFill>
                    <a:srgbClr val="164F7E"/>
                  </a:solidFill>
                  <a:ea typeface="Segoe UI" pitchFamily="34" charset="0"/>
                  <a:cs typeface="Segoe UI" pitchFamily="34" charset="0"/>
                </a:rPr>
                <a:t>Teradata</a:t>
              </a:r>
            </a:p>
          </p:txBody>
        </p:sp>
        <p:grpSp>
          <p:nvGrpSpPr>
            <p:cNvPr id="6" name="Group 5"/>
            <p:cNvGrpSpPr/>
            <p:nvPr/>
          </p:nvGrpSpPr>
          <p:grpSpPr>
            <a:xfrm>
              <a:off x="4893742" y="4219733"/>
              <a:ext cx="2325731" cy="435454"/>
              <a:chOff x="4893742" y="4219733"/>
              <a:chExt cx="2325731" cy="435454"/>
            </a:xfrm>
          </p:grpSpPr>
          <p:sp>
            <p:nvSpPr>
              <p:cNvPr id="82" name="Rectangle 13"/>
              <p:cNvSpPr/>
              <p:nvPr/>
            </p:nvSpPr>
            <p:spPr bwMode="auto">
              <a:xfrm>
                <a:off x="4893742" y="4219733"/>
                <a:ext cx="1131548" cy="435453"/>
              </a:xfrm>
              <a:prstGeom prst="rect">
                <a:avLst/>
              </a:prstGeom>
              <a:solidFill>
                <a:schemeClr val="bg1"/>
              </a:solid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196" rIns="0"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sz="2000">
                    <a:solidFill>
                      <a:srgbClr val="164F7E"/>
                    </a:solidFill>
                    <a:ea typeface="Segoe UI" pitchFamily="34" charset="0"/>
                    <a:cs typeface="Segoe UI" pitchFamily="34" charset="0"/>
                  </a:rPr>
                  <a:t>Windows</a:t>
                </a:r>
              </a:p>
            </p:txBody>
          </p:sp>
          <p:sp>
            <p:nvSpPr>
              <p:cNvPr id="51" name="Rectangle 14"/>
              <p:cNvSpPr/>
              <p:nvPr/>
            </p:nvSpPr>
            <p:spPr bwMode="auto">
              <a:xfrm>
                <a:off x="6087925" y="4219733"/>
                <a:ext cx="1131548" cy="435454"/>
              </a:xfrm>
              <a:prstGeom prst="rect">
                <a:avLst/>
              </a:prstGeom>
              <a:solidFill>
                <a:schemeClr val="bg1"/>
              </a:solid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196" rIns="0"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pPr>
                <a:r>
                  <a:rPr lang="en-US">
                    <a:solidFill>
                      <a:srgbClr val="164F7E"/>
                    </a:solidFill>
                    <a:ea typeface="Segoe UI" pitchFamily="34" charset="0"/>
                    <a:cs typeface="Segoe UI" pitchFamily="34" charset="0"/>
                  </a:rPr>
                  <a:t>SQL Server</a:t>
                </a:r>
              </a:p>
            </p:txBody>
          </p:sp>
        </p:grpSp>
      </p:grpSp>
    </p:spTree>
    <p:extLst>
      <p:ext uri="{BB962C8B-B14F-4D97-AF65-F5344CB8AC3E}">
        <p14:creationId xmlns:p14="http://schemas.microsoft.com/office/powerpoint/2010/main" val="155162565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 name="Rectangle 35"/>
          <p:cNvSpPr/>
          <p:nvPr/>
        </p:nvSpPr>
        <p:spPr bwMode="auto">
          <a:xfrm>
            <a:off x="5629383" y="2070377"/>
            <a:ext cx="2117397" cy="2191566"/>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38" name="Rectangle 37"/>
          <p:cNvSpPr/>
          <p:nvPr/>
        </p:nvSpPr>
        <p:spPr bwMode="auto">
          <a:xfrm>
            <a:off x="4554091" y="2082257"/>
            <a:ext cx="1016198" cy="2191566"/>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40" name="Title 2"/>
          <p:cNvSpPr txBox="1">
            <a:spLocks/>
          </p:cNvSpPr>
          <p:nvPr/>
        </p:nvSpPr>
        <p:spPr>
          <a:xfrm>
            <a:off x="4567413" y="2009999"/>
            <a:ext cx="3313880" cy="417793"/>
          </a:xfrm>
          <a:prstGeom prst="rect">
            <a:avLst/>
          </a:prstGeom>
        </p:spPr>
        <p:txBody>
          <a:bodyPr vert="horz" wrap="square" lIns="146262" tIns="91414" rIns="146262" bIns="91414"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121"/>
            <a:r>
              <a:rPr lang="en-GB" sz="1800" b="1">
                <a:solidFill>
                  <a:schemeClr val="tx2"/>
                </a:solidFill>
              </a:rPr>
              <a:t>R Open       Microsoft R Server</a:t>
            </a:r>
          </a:p>
        </p:txBody>
      </p:sp>
      <p:sp>
        <p:nvSpPr>
          <p:cNvPr id="46" name="Rectangle 45"/>
          <p:cNvSpPr/>
          <p:nvPr/>
        </p:nvSpPr>
        <p:spPr>
          <a:xfrm>
            <a:off x="5131871" y="3206626"/>
            <a:ext cx="368787" cy="100100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1243015"/>
            <a:r>
              <a:rPr lang="en-US" sz="1198" kern="0">
                <a:solidFill>
                  <a:prstClr val="white">
                    <a:alpha val="99000"/>
                  </a:prstClr>
                </a:solidFill>
              </a:rPr>
              <a:t>RSR Connector</a:t>
            </a:r>
          </a:p>
        </p:txBody>
      </p:sp>
      <p:sp>
        <p:nvSpPr>
          <p:cNvPr id="55" name="Rectangle 54"/>
          <p:cNvSpPr/>
          <p:nvPr/>
        </p:nvSpPr>
        <p:spPr>
          <a:xfrm>
            <a:off x="4660157" y="3206626"/>
            <a:ext cx="391831" cy="1001003"/>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1243015"/>
            <a:r>
              <a:rPr lang="en-US" sz="1766" kern="0">
                <a:solidFill>
                  <a:prstClr val="white">
                    <a:alpha val="99000"/>
                  </a:prstClr>
                </a:solidFill>
              </a:rPr>
              <a:t>R+CRAN</a:t>
            </a:r>
          </a:p>
        </p:txBody>
      </p:sp>
      <p:sp>
        <p:nvSpPr>
          <p:cNvPr id="62" name="Rectangle 61"/>
          <p:cNvSpPr/>
          <p:nvPr/>
        </p:nvSpPr>
        <p:spPr>
          <a:xfrm rot="5400000">
            <a:off x="6507862" y="3011910"/>
            <a:ext cx="390480" cy="19660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93234" tIns="0" bIns="93234" rtlCol="0" anchor="ctr"/>
          <a:lstStyle/>
          <a:p>
            <a:pPr defTabSz="932418"/>
            <a:r>
              <a:rPr lang="en-US" sz="1326" b="1" kern="0" err="1">
                <a:solidFill>
                  <a:schemeClr val="lt1">
                    <a:alpha val="99000"/>
                  </a:schemeClr>
                </a:solidFill>
              </a:rPr>
              <a:t>DistributedR</a:t>
            </a:r>
            <a:endParaRPr lang="en-US" sz="1326" b="1" kern="0">
              <a:solidFill>
                <a:schemeClr val="lt1">
                  <a:alpha val="99000"/>
                </a:schemeClr>
              </a:solidFill>
            </a:endParaRPr>
          </a:p>
        </p:txBody>
      </p:sp>
      <p:sp>
        <p:nvSpPr>
          <p:cNvPr id="63" name="Rectangle 62"/>
          <p:cNvSpPr/>
          <p:nvPr/>
        </p:nvSpPr>
        <p:spPr>
          <a:xfrm rot="5400000">
            <a:off x="6507862" y="2562846"/>
            <a:ext cx="390480" cy="19660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93234" tIns="0" bIns="93234" rtlCol="0" anchor="ctr"/>
          <a:lstStyle/>
          <a:p>
            <a:pPr defTabSz="932418"/>
            <a:r>
              <a:rPr lang="en-US" sz="1326" b="1" kern="0" err="1">
                <a:solidFill>
                  <a:schemeClr val="lt1">
                    <a:alpha val="99000"/>
                  </a:schemeClr>
                </a:solidFill>
              </a:rPr>
              <a:t>ScaleR</a:t>
            </a:r>
            <a:endParaRPr lang="en-US" sz="1326" b="1" kern="0">
              <a:solidFill>
                <a:schemeClr val="lt1">
                  <a:alpha val="99000"/>
                </a:schemeClr>
              </a:solidFill>
            </a:endParaRPr>
          </a:p>
        </p:txBody>
      </p:sp>
      <p:sp>
        <p:nvSpPr>
          <p:cNvPr id="64" name="Rectangle 63"/>
          <p:cNvSpPr/>
          <p:nvPr/>
        </p:nvSpPr>
        <p:spPr>
          <a:xfrm rot="5400000">
            <a:off x="6507862" y="2125155"/>
            <a:ext cx="390480" cy="19660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93234" tIns="0" bIns="93234" rtlCol="0" anchor="ctr"/>
          <a:lstStyle/>
          <a:p>
            <a:pPr defTabSz="932418"/>
            <a:r>
              <a:rPr lang="en-US" sz="1326" b="1" kern="0" err="1">
                <a:solidFill>
                  <a:schemeClr val="lt1">
                    <a:alpha val="99000"/>
                  </a:schemeClr>
                </a:solidFill>
              </a:rPr>
              <a:t>ConnectR</a:t>
            </a:r>
            <a:endParaRPr lang="en-US" sz="1326" b="1" kern="0">
              <a:solidFill>
                <a:schemeClr val="lt1">
                  <a:alpha val="99000"/>
                </a:schemeClr>
              </a:solidFill>
            </a:endParaRPr>
          </a:p>
        </p:txBody>
      </p:sp>
      <p:sp>
        <p:nvSpPr>
          <p:cNvPr id="65" name="Rectangle 64"/>
          <p:cNvSpPr/>
          <p:nvPr/>
        </p:nvSpPr>
        <p:spPr bwMode="auto">
          <a:xfrm>
            <a:off x="4673622" y="2472106"/>
            <a:ext cx="531295" cy="48441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66" name="Rectangle 65"/>
          <p:cNvSpPr/>
          <p:nvPr/>
        </p:nvSpPr>
        <p:spPr bwMode="auto">
          <a:xfrm>
            <a:off x="5161940" y="3671427"/>
            <a:ext cx="531295" cy="48441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8" name="Title 7"/>
          <p:cNvSpPr>
            <a:spLocks noGrp="1"/>
          </p:cNvSpPr>
          <p:nvPr>
            <p:ph type="title" idx="4294967295"/>
          </p:nvPr>
        </p:nvSpPr>
        <p:spPr>
          <a:xfrm>
            <a:off x="528097" y="304869"/>
            <a:ext cx="11762734" cy="778678"/>
          </a:xfrm>
        </p:spPr>
        <p:txBody>
          <a:bodyPr vert="horz" wrap="square" lIns="146262" tIns="91414" rIns="146262" bIns="91414" rtlCol="0" anchor="t">
            <a:noAutofit/>
          </a:bodyPr>
          <a:lstStyle/>
          <a:p>
            <a:r>
              <a:rPr lang="en-US"/>
              <a:t>The Microsoft R Server Platform</a:t>
            </a:r>
          </a:p>
        </p:txBody>
      </p:sp>
      <p:sp>
        <p:nvSpPr>
          <p:cNvPr id="19" name="Rectangle 18"/>
          <p:cNvSpPr/>
          <p:nvPr/>
        </p:nvSpPr>
        <p:spPr>
          <a:xfrm>
            <a:off x="8950148" y="2218828"/>
            <a:ext cx="2651338" cy="2722668"/>
          </a:xfrm>
          <a:prstGeom prst="rect">
            <a:avLst/>
          </a:prstGeom>
        </p:spPr>
        <p:txBody>
          <a:bodyPr wrap="square">
            <a:spAutoFit/>
          </a:bodyPr>
          <a:lstStyle/>
          <a:p>
            <a:pPr defTabSz="932418">
              <a:lnSpc>
                <a:spcPct val="90000"/>
              </a:lnSpc>
              <a:spcBef>
                <a:spcPts val="612"/>
              </a:spcBef>
              <a:spcAft>
                <a:spcPts val="306"/>
              </a:spcAft>
              <a:buClr>
                <a:srgbClr val="F15D22"/>
              </a:buClr>
            </a:pPr>
            <a:r>
              <a:rPr lang="en-US" sz="1836" b="1" kern="0" err="1">
                <a:solidFill>
                  <a:srgbClr val="F15D22"/>
                </a:solidFill>
              </a:rPr>
              <a:t>ConnectR</a:t>
            </a:r>
            <a:endParaRPr lang="en-US" sz="1836" b="1" kern="0">
              <a:solidFill>
                <a:srgbClr val="F15D22"/>
              </a:solidFill>
            </a:endParaRP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High-speed &amp; direct connectors</a:t>
            </a:r>
          </a:p>
          <a:p>
            <a:pPr marL="0" lvl="1" defTabSz="932418">
              <a:lnSpc>
                <a:spcPct val="90000"/>
              </a:lnSpc>
              <a:spcBef>
                <a:spcPts val="612"/>
              </a:spcBef>
              <a:buClr>
                <a:schemeClr val="accent1"/>
              </a:buClr>
              <a:buSzPct val="100000"/>
            </a:pPr>
            <a:r>
              <a:rPr lang="en-US" sz="1428" b="1" kern="0">
                <a:solidFill>
                  <a:schemeClr val="accent1"/>
                </a:solidFill>
              </a:rPr>
              <a:t>Available for:</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High-performance XDF</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SAS, SPSS, delimited &amp; fixed format text data files</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Hadoop HDFS (text &amp; XDF)</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Teradata Database (TPT)</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EDWs and ADWs</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ODBC</a:t>
            </a:r>
          </a:p>
        </p:txBody>
      </p:sp>
      <p:sp>
        <p:nvSpPr>
          <p:cNvPr id="21" name="Rectangle 20"/>
          <p:cNvSpPr/>
          <p:nvPr/>
        </p:nvSpPr>
        <p:spPr>
          <a:xfrm>
            <a:off x="4538340" y="4380323"/>
            <a:ext cx="4456699" cy="2442935"/>
          </a:xfrm>
          <a:prstGeom prst="rect">
            <a:avLst/>
          </a:prstGeom>
        </p:spPr>
        <p:txBody>
          <a:bodyPr wrap="square">
            <a:spAutoFit/>
          </a:bodyPr>
          <a:lstStyle/>
          <a:p>
            <a:pPr defTabSz="932418">
              <a:lnSpc>
                <a:spcPct val="90000"/>
              </a:lnSpc>
              <a:spcBef>
                <a:spcPts val="612"/>
              </a:spcBef>
              <a:spcAft>
                <a:spcPts val="306"/>
              </a:spcAft>
              <a:buClr>
                <a:srgbClr val="F15D22"/>
              </a:buClr>
            </a:pPr>
            <a:r>
              <a:rPr lang="en-US" sz="1836" b="1" kern="0" err="1">
                <a:solidFill>
                  <a:srgbClr val="F15D22"/>
                </a:solidFill>
              </a:rPr>
              <a:t>ScaleR</a:t>
            </a:r>
            <a:endParaRPr lang="en-US" sz="1836" b="1" kern="0">
              <a:solidFill>
                <a:srgbClr val="F15D22"/>
              </a:solidFill>
            </a:endParaRP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Ready-to-Use high-performance </a:t>
            </a:r>
            <a:br>
              <a:rPr lang="en-US" sz="1428" kern="0">
                <a:solidFill>
                  <a:sysClr val="windowText" lastClr="000000"/>
                </a:solidFill>
              </a:rPr>
            </a:br>
            <a:r>
              <a:rPr lang="en-US" sz="1428" kern="0">
                <a:solidFill>
                  <a:sysClr val="windowText" lastClr="000000"/>
                </a:solidFill>
              </a:rPr>
              <a:t>big data big analytics </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Fully-parallelized analytics</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Data prep &amp; data distillation</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Descriptive statistics &amp; statistical tests</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Range of predictive functions </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User tools for distributing customized R algorithms across nodes</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Wide data sets supported – thousands of variables </a:t>
            </a:r>
          </a:p>
        </p:txBody>
      </p:sp>
      <p:cxnSp>
        <p:nvCxnSpPr>
          <p:cNvPr id="9" name="Straight Connector 8"/>
          <p:cNvCxnSpPr/>
          <p:nvPr/>
        </p:nvCxnSpPr>
        <p:spPr>
          <a:xfrm>
            <a:off x="5486129" y="3555836"/>
            <a:ext cx="5517" cy="82431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5452328" y="3546683"/>
            <a:ext cx="229695" cy="3255"/>
          </a:xfrm>
          <a:prstGeom prst="line">
            <a:avLst/>
          </a:prstGeom>
          <a:ln w="38100">
            <a:solidFill>
              <a:schemeClr val="accent1">
                <a:lumMod val="75000"/>
              </a:schemeClr>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H="1">
            <a:off x="7657522" y="2426912"/>
            <a:ext cx="1292626" cy="608753"/>
          </a:xfrm>
          <a:prstGeom prst="line">
            <a:avLst/>
          </a:prstGeom>
          <a:ln w="38100">
            <a:solidFill>
              <a:schemeClr val="accent1">
                <a:lumMod val="75000"/>
              </a:schemeClr>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9010096" y="5216041"/>
            <a:ext cx="3264006" cy="835193"/>
          </a:xfrm>
          <a:prstGeom prst="rect">
            <a:avLst/>
          </a:prstGeom>
        </p:spPr>
        <p:txBody>
          <a:bodyPr wrap="square">
            <a:spAutoFit/>
          </a:bodyPr>
          <a:lstStyle/>
          <a:p>
            <a:pPr defTabSz="932418">
              <a:lnSpc>
                <a:spcPct val="90000"/>
              </a:lnSpc>
              <a:spcBef>
                <a:spcPts val="612"/>
              </a:spcBef>
              <a:spcAft>
                <a:spcPts val="306"/>
              </a:spcAft>
              <a:buClr>
                <a:srgbClr val="F15D22"/>
              </a:buClr>
            </a:pPr>
            <a:r>
              <a:rPr lang="en-US" sz="1836" b="1" kern="0" err="1">
                <a:solidFill>
                  <a:srgbClr val="F15D22"/>
                </a:solidFill>
              </a:rPr>
              <a:t>DistributedR</a:t>
            </a:r>
            <a:endParaRPr lang="en-US" sz="1836" b="1" kern="0">
              <a:solidFill>
                <a:srgbClr val="F15D22"/>
              </a:solidFill>
            </a:endParaRP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Distributed computing framework</a:t>
            </a:r>
          </a:p>
          <a:p>
            <a:pPr marL="116530" lvl="1" indent="-116530" defTabSz="932418">
              <a:lnSpc>
                <a:spcPct val="90000"/>
              </a:lnSpc>
              <a:spcAft>
                <a:spcPts val="306"/>
              </a:spcAft>
              <a:buClr>
                <a:srgbClr val="515254"/>
              </a:buClr>
              <a:buSzPct val="100000"/>
              <a:buFont typeface="Arial" panose="020B0604020202020204" pitchFamily="34" charset="0"/>
              <a:buChar char="•"/>
            </a:pPr>
            <a:r>
              <a:rPr lang="en-US" sz="1428" kern="0">
                <a:solidFill>
                  <a:sysClr val="windowText" lastClr="000000"/>
                </a:solidFill>
              </a:rPr>
              <a:t>Delivers cross-platform portability </a:t>
            </a:r>
          </a:p>
        </p:txBody>
      </p:sp>
      <p:cxnSp>
        <p:nvCxnSpPr>
          <p:cNvPr id="42" name="Straight Connector 41"/>
          <p:cNvCxnSpPr/>
          <p:nvPr/>
        </p:nvCxnSpPr>
        <p:spPr>
          <a:xfrm flipH="1" flipV="1">
            <a:off x="7494508" y="4202332"/>
            <a:ext cx="1525419" cy="1090606"/>
          </a:xfrm>
          <a:prstGeom prst="line">
            <a:avLst/>
          </a:prstGeom>
          <a:ln w="38100">
            <a:solidFill>
              <a:schemeClr val="accent1">
                <a:lumMod val="75000"/>
              </a:schemeClr>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45" name="Oval 44"/>
          <p:cNvSpPr/>
          <p:nvPr/>
        </p:nvSpPr>
        <p:spPr>
          <a:xfrm>
            <a:off x="5616421" y="3473677"/>
            <a:ext cx="143438" cy="14343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endParaRPr lang="en-US" sz="1326" kern="0">
              <a:solidFill>
                <a:sysClr val="windowText" lastClr="000000"/>
              </a:solidFill>
            </a:endParaRPr>
          </a:p>
        </p:txBody>
      </p:sp>
      <p:sp>
        <p:nvSpPr>
          <p:cNvPr id="47" name="Oval 46"/>
          <p:cNvSpPr/>
          <p:nvPr/>
        </p:nvSpPr>
        <p:spPr>
          <a:xfrm>
            <a:off x="7575741" y="2946359"/>
            <a:ext cx="143438" cy="14343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endParaRPr lang="en-US" sz="1326" kern="0">
              <a:solidFill>
                <a:sysClr val="windowText" lastClr="000000"/>
              </a:solidFill>
            </a:endParaRPr>
          </a:p>
        </p:txBody>
      </p:sp>
      <p:sp>
        <p:nvSpPr>
          <p:cNvPr id="48" name="Oval 47"/>
          <p:cNvSpPr/>
          <p:nvPr/>
        </p:nvSpPr>
        <p:spPr>
          <a:xfrm>
            <a:off x="7402687" y="4122305"/>
            <a:ext cx="163980" cy="15866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endParaRPr lang="en-US" sz="1326" kern="0">
              <a:solidFill>
                <a:sysClr val="windowText" lastClr="000000"/>
              </a:solidFill>
            </a:endParaRPr>
          </a:p>
        </p:txBody>
      </p:sp>
      <p:cxnSp>
        <p:nvCxnSpPr>
          <p:cNvPr id="52" name="Straight Connector 51"/>
          <p:cNvCxnSpPr/>
          <p:nvPr/>
        </p:nvCxnSpPr>
        <p:spPr>
          <a:xfrm>
            <a:off x="4543634" y="2427792"/>
            <a:ext cx="3223412" cy="1078"/>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299850" y="1868366"/>
            <a:ext cx="3741323" cy="2155526"/>
          </a:xfrm>
          <a:prstGeom prst="rect">
            <a:avLst/>
          </a:prstGeom>
        </p:spPr>
        <p:txBody>
          <a:bodyPr wrap="square">
            <a:spAutoFit/>
          </a:bodyPr>
          <a:lstStyle/>
          <a:p>
            <a:pPr defTabSz="932239">
              <a:lnSpc>
                <a:spcPct val="90000"/>
              </a:lnSpc>
              <a:spcBef>
                <a:spcPts val="612"/>
              </a:spcBef>
              <a:spcAft>
                <a:spcPts val="306"/>
              </a:spcAft>
              <a:buClr>
                <a:srgbClr val="F15D22"/>
              </a:buClr>
              <a:defRPr/>
            </a:pPr>
            <a:r>
              <a:rPr lang="en-US" sz="1836" b="1" kern="0">
                <a:solidFill>
                  <a:sysClr val="windowText" lastClr="000000"/>
                </a:solidFill>
              </a:rPr>
              <a:t>R+CRAN</a:t>
            </a:r>
          </a:p>
          <a:p>
            <a:pPr marL="116530" lvl="1" indent="-116530" defTabSz="932239">
              <a:lnSpc>
                <a:spcPct val="90000"/>
              </a:lnSpc>
              <a:spcAft>
                <a:spcPts val="306"/>
              </a:spcAft>
              <a:buClr>
                <a:srgbClr val="515254"/>
              </a:buClr>
              <a:buSzPct val="100000"/>
              <a:buFont typeface="Arial" panose="020B0604020202020204" pitchFamily="34" charset="0"/>
              <a:buChar char="•"/>
              <a:defRPr/>
            </a:pPr>
            <a:r>
              <a:rPr lang="en-US" sz="1428" kern="0">
                <a:solidFill>
                  <a:sysClr val="windowText" lastClr="000000"/>
                </a:solidFill>
              </a:rPr>
              <a:t>Open source R interpreter</a:t>
            </a:r>
          </a:p>
          <a:p>
            <a:pPr marL="307639" lvl="2" indent="-116530" defTabSz="932239">
              <a:lnSpc>
                <a:spcPct val="90000"/>
              </a:lnSpc>
              <a:spcAft>
                <a:spcPts val="306"/>
              </a:spcAft>
              <a:buClr>
                <a:srgbClr val="515254"/>
              </a:buClr>
              <a:buSzPct val="100000"/>
              <a:buFont typeface="Arial" panose="020B0604020202020204" pitchFamily="34" charset="0"/>
              <a:buChar char="•"/>
              <a:defRPr/>
            </a:pPr>
            <a:r>
              <a:rPr lang="en-US" sz="1428" kern="0">
                <a:solidFill>
                  <a:sysClr val="windowText" lastClr="000000"/>
                </a:solidFill>
              </a:rPr>
              <a:t>R 3.2.2</a:t>
            </a:r>
          </a:p>
          <a:p>
            <a:pPr marL="116530" lvl="1" indent="-116530" defTabSz="932418">
              <a:lnSpc>
                <a:spcPct val="90000"/>
              </a:lnSpc>
              <a:spcAft>
                <a:spcPts val="306"/>
              </a:spcAft>
              <a:buClr>
                <a:srgbClr val="515254"/>
              </a:buClr>
              <a:buSzPct val="100000"/>
              <a:buFont typeface="Arial" panose="020B0604020202020204" pitchFamily="34" charset="0"/>
              <a:buChar char="•"/>
              <a:defRPr/>
            </a:pPr>
            <a:r>
              <a:rPr lang="en-US" sz="1428" kern="0">
                <a:solidFill>
                  <a:sysClr val="windowText" lastClr="000000"/>
                </a:solidFill>
              </a:rPr>
              <a:t>Freely-available huge range of R algorithms</a:t>
            </a:r>
          </a:p>
          <a:p>
            <a:pPr marL="116530" lvl="1" indent="-116530" defTabSz="932418">
              <a:lnSpc>
                <a:spcPct val="90000"/>
              </a:lnSpc>
              <a:spcAft>
                <a:spcPts val="306"/>
              </a:spcAft>
              <a:buClr>
                <a:srgbClr val="515254"/>
              </a:buClr>
              <a:buSzPct val="100000"/>
              <a:buFont typeface="Arial" panose="020B0604020202020204" pitchFamily="34" charset="0"/>
              <a:buChar char="•"/>
              <a:defRPr/>
            </a:pPr>
            <a:r>
              <a:rPr lang="en-US" sz="1428" kern="0">
                <a:solidFill>
                  <a:sysClr val="windowText" lastClr="000000"/>
                </a:solidFill>
              </a:rPr>
              <a:t>Algorithms callable by MSR</a:t>
            </a:r>
          </a:p>
          <a:p>
            <a:pPr marL="116530" lvl="1" indent="-116530" defTabSz="932418">
              <a:lnSpc>
                <a:spcPct val="90000"/>
              </a:lnSpc>
              <a:spcAft>
                <a:spcPts val="306"/>
              </a:spcAft>
              <a:buClr>
                <a:srgbClr val="515254"/>
              </a:buClr>
              <a:buSzPct val="100000"/>
              <a:buFont typeface="Arial" panose="020B0604020202020204" pitchFamily="34" charset="0"/>
              <a:buChar char="•"/>
              <a:defRPr/>
            </a:pPr>
            <a:r>
              <a:rPr lang="en-US" sz="1428" kern="0">
                <a:solidFill>
                  <a:sysClr val="windowText" lastClr="000000"/>
                </a:solidFill>
              </a:rPr>
              <a:t>Embeddable in R scripts</a:t>
            </a:r>
          </a:p>
          <a:p>
            <a:pPr marL="116530" lvl="1" indent="-116530" defTabSz="932418">
              <a:lnSpc>
                <a:spcPct val="90000"/>
              </a:lnSpc>
              <a:spcAft>
                <a:spcPts val="306"/>
              </a:spcAft>
              <a:buClr>
                <a:srgbClr val="515254"/>
              </a:buClr>
              <a:buSzPct val="100000"/>
              <a:buFont typeface="Arial" panose="020B0604020202020204" pitchFamily="34" charset="0"/>
              <a:buChar char="•"/>
              <a:defRPr/>
            </a:pPr>
            <a:r>
              <a:rPr lang="en-US" sz="1428" kern="0">
                <a:solidFill>
                  <a:sysClr val="windowText" lastClr="000000"/>
                </a:solidFill>
              </a:rPr>
              <a:t>100% Compatible with existing R scripts, functions and packages</a:t>
            </a:r>
          </a:p>
          <a:p>
            <a:pPr marL="0" lvl="1" defTabSz="932239">
              <a:lnSpc>
                <a:spcPct val="90000"/>
              </a:lnSpc>
              <a:spcAft>
                <a:spcPts val="306"/>
              </a:spcAft>
              <a:buClr>
                <a:srgbClr val="515254"/>
              </a:buClr>
              <a:buSzPct val="100000"/>
              <a:defRPr/>
            </a:pPr>
            <a:endParaRPr lang="en-US" sz="1122" kern="0">
              <a:solidFill>
                <a:sysClr val="windowText" lastClr="000000"/>
              </a:solidFill>
            </a:endParaRPr>
          </a:p>
        </p:txBody>
      </p:sp>
      <p:sp>
        <p:nvSpPr>
          <p:cNvPr id="44" name="Rectangle 43"/>
          <p:cNvSpPr/>
          <p:nvPr/>
        </p:nvSpPr>
        <p:spPr>
          <a:xfrm>
            <a:off x="324851" y="4801428"/>
            <a:ext cx="2651338" cy="1681044"/>
          </a:xfrm>
          <a:prstGeom prst="rect">
            <a:avLst/>
          </a:prstGeom>
        </p:spPr>
        <p:txBody>
          <a:bodyPr wrap="square">
            <a:spAutoFit/>
          </a:bodyPr>
          <a:lstStyle/>
          <a:p>
            <a:pPr defTabSz="932239">
              <a:lnSpc>
                <a:spcPct val="90000"/>
              </a:lnSpc>
              <a:spcBef>
                <a:spcPts val="612"/>
              </a:spcBef>
              <a:spcAft>
                <a:spcPts val="306"/>
              </a:spcAft>
              <a:buClr>
                <a:srgbClr val="F15D22"/>
              </a:buClr>
              <a:defRPr/>
            </a:pPr>
            <a:r>
              <a:rPr lang="en-US" sz="1836" b="1" kern="0" err="1">
                <a:solidFill>
                  <a:srgbClr val="F15D22"/>
                </a:solidFill>
              </a:rPr>
              <a:t>RevoR</a:t>
            </a:r>
            <a:endParaRPr lang="en-US" sz="1836" b="1" kern="0">
              <a:solidFill>
                <a:srgbClr val="F15D22"/>
              </a:solidFill>
            </a:endParaRPr>
          </a:p>
          <a:p>
            <a:pPr marL="116530" lvl="1" indent="-116530" defTabSz="932239">
              <a:lnSpc>
                <a:spcPct val="90000"/>
              </a:lnSpc>
              <a:spcAft>
                <a:spcPts val="306"/>
              </a:spcAft>
              <a:buClr>
                <a:srgbClr val="515254"/>
              </a:buClr>
              <a:buSzPct val="100000"/>
              <a:buFont typeface="Arial" panose="020B0604020202020204" pitchFamily="34" charset="0"/>
              <a:buChar char="•"/>
              <a:defRPr/>
            </a:pPr>
            <a:r>
              <a:rPr lang="en-US" sz="1428" kern="0">
                <a:solidFill>
                  <a:sysClr val="windowText" lastClr="000000"/>
                </a:solidFill>
              </a:rPr>
              <a:t>Performance enhanced R interpreter</a:t>
            </a:r>
          </a:p>
          <a:p>
            <a:pPr marL="116530" lvl="1" indent="-116530" defTabSz="932418">
              <a:lnSpc>
                <a:spcPct val="90000"/>
              </a:lnSpc>
              <a:spcAft>
                <a:spcPts val="306"/>
              </a:spcAft>
              <a:buClr>
                <a:srgbClr val="515254"/>
              </a:buClr>
              <a:buSzPct val="100000"/>
              <a:buFont typeface="Arial" panose="020B0604020202020204" pitchFamily="34" charset="0"/>
              <a:buChar char="•"/>
              <a:defRPr/>
            </a:pPr>
            <a:r>
              <a:rPr lang="en-US" sz="1428" kern="0">
                <a:solidFill>
                  <a:sysClr val="windowText" lastClr="000000"/>
                </a:solidFill>
              </a:rPr>
              <a:t>Based on open source R</a:t>
            </a:r>
          </a:p>
          <a:p>
            <a:pPr marL="116530" lvl="1" indent="-116530" defTabSz="932418">
              <a:lnSpc>
                <a:spcPct val="90000"/>
              </a:lnSpc>
              <a:spcAft>
                <a:spcPts val="306"/>
              </a:spcAft>
              <a:buClr>
                <a:srgbClr val="515254"/>
              </a:buClr>
              <a:buSzPct val="100000"/>
              <a:buFont typeface="Arial" panose="020B0604020202020204" pitchFamily="34" charset="0"/>
              <a:buChar char="•"/>
              <a:defRPr/>
            </a:pPr>
            <a:r>
              <a:rPr lang="en-US" sz="1428" kern="0">
                <a:solidFill>
                  <a:sysClr val="windowText" lastClr="000000"/>
                </a:solidFill>
              </a:rPr>
              <a:t>Adds high-performance math library to speed up linear algebra functions </a:t>
            </a:r>
          </a:p>
        </p:txBody>
      </p:sp>
      <p:sp>
        <p:nvSpPr>
          <p:cNvPr id="12" name="Rectangle 11"/>
          <p:cNvSpPr/>
          <p:nvPr/>
        </p:nvSpPr>
        <p:spPr bwMode="auto">
          <a:xfrm>
            <a:off x="1212805" y="1790207"/>
            <a:ext cx="531295" cy="48441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56" name="Rectangle 55"/>
          <p:cNvSpPr/>
          <p:nvPr/>
        </p:nvSpPr>
        <p:spPr bwMode="auto">
          <a:xfrm>
            <a:off x="4576371" y="2497299"/>
            <a:ext cx="531295" cy="48441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57" name="Rectangle 56"/>
          <p:cNvSpPr/>
          <p:nvPr/>
        </p:nvSpPr>
        <p:spPr bwMode="auto">
          <a:xfrm>
            <a:off x="849494" y="3989614"/>
            <a:ext cx="531295" cy="48441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sp>
        <p:nvSpPr>
          <p:cNvPr id="58" name="Rectangle 57"/>
          <p:cNvSpPr/>
          <p:nvPr/>
        </p:nvSpPr>
        <p:spPr bwMode="auto">
          <a:xfrm>
            <a:off x="5064691" y="3696620"/>
            <a:ext cx="531295" cy="48441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14" fontAlgn="base">
              <a:lnSpc>
                <a:spcPct val="90000"/>
              </a:lnSpc>
              <a:spcBef>
                <a:spcPct val="0"/>
              </a:spcBef>
              <a:spcAft>
                <a:spcPct val="0"/>
              </a:spcAft>
            </a:pPr>
            <a:endParaRPr lang="en-GB" sz="2400" kern="0" err="1">
              <a:gradFill>
                <a:gsLst>
                  <a:gs pos="0">
                    <a:srgbClr val="FFFFFF"/>
                  </a:gs>
                  <a:gs pos="100000">
                    <a:srgbClr val="FFFFFF"/>
                  </a:gs>
                </a:gsLst>
                <a:lin ang="5400000" scaled="0"/>
              </a:gradFill>
              <a:ea typeface="Segoe UI" pitchFamily="34" charset="0"/>
              <a:cs typeface="Segoe UI" pitchFamily="34" charset="0"/>
            </a:endParaRPr>
          </a:p>
        </p:txBody>
      </p:sp>
      <p:cxnSp>
        <p:nvCxnSpPr>
          <p:cNvPr id="15" name="Elbow Connector 14"/>
          <p:cNvCxnSpPr>
            <a:stCxn id="12" idx="3"/>
            <a:endCxn id="56" idx="1"/>
          </p:cNvCxnSpPr>
          <p:nvPr/>
        </p:nvCxnSpPr>
        <p:spPr>
          <a:xfrm>
            <a:off x="1744099" y="2032416"/>
            <a:ext cx="2832271" cy="707092"/>
          </a:xfrm>
          <a:prstGeom prst="bentConnector3">
            <a:avLst>
              <a:gd name="adj1" fmla="val 50000"/>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Elbow Connector 58"/>
          <p:cNvCxnSpPr/>
          <p:nvPr/>
        </p:nvCxnSpPr>
        <p:spPr>
          <a:xfrm flipV="1">
            <a:off x="1279818" y="3960964"/>
            <a:ext cx="3274274" cy="1052640"/>
          </a:xfrm>
          <a:prstGeom prst="bentConnector3">
            <a:avLst>
              <a:gd name="adj1" fmla="val 50000"/>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Oval 59"/>
          <p:cNvSpPr/>
          <p:nvPr/>
        </p:nvSpPr>
        <p:spPr>
          <a:xfrm>
            <a:off x="4519593" y="2676696"/>
            <a:ext cx="143438" cy="14343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endParaRPr lang="en-US" sz="1326" kern="0">
              <a:solidFill>
                <a:sysClr val="windowText" lastClr="000000"/>
              </a:solidFill>
            </a:endParaRPr>
          </a:p>
        </p:txBody>
      </p:sp>
      <p:sp>
        <p:nvSpPr>
          <p:cNvPr id="61" name="Oval 60"/>
          <p:cNvSpPr/>
          <p:nvPr/>
        </p:nvSpPr>
        <p:spPr>
          <a:xfrm>
            <a:off x="4504767" y="3880335"/>
            <a:ext cx="143438" cy="14343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418"/>
            <a:endParaRPr lang="en-US" sz="1326" kern="0">
              <a:solidFill>
                <a:sysClr val="windowText" lastClr="000000"/>
              </a:solidFill>
            </a:endParaRPr>
          </a:p>
        </p:txBody>
      </p:sp>
      <p:sp>
        <p:nvSpPr>
          <p:cNvPr id="37" name="Rectangle 36"/>
          <p:cNvSpPr/>
          <p:nvPr/>
        </p:nvSpPr>
        <p:spPr>
          <a:xfrm rot="5400000">
            <a:off x="6507862" y="1690766"/>
            <a:ext cx="390480" cy="19660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93234" tIns="0" bIns="93234" rtlCol="0" anchor="ctr"/>
          <a:lstStyle/>
          <a:p>
            <a:pPr defTabSz="932418"/>
            <a:r>
              <a:rPr lang="en-US" sz="1326" b="1" kern="0" err="1">
                <a:solidFill>
                  <a:schemeClr val="lt1">
                    <a:alpha val="99000"/>
                  </a:schemeClr>
                </a:solidFill>
              </a:rPr>
              <a:t>DeployR</a:t>
            </a:r>
            <a:endParaRPr lang="en-US" sz="1326" b="1" kern="0">
              <a:solidFill>
                <a:schemeClr val="lt1">
                  <a:alpha val="99000"/>
                </a:schemeClr>
              </a:solidFill>
            </a:endParaRPr>
          </a:p>
        </p:txBody>
      </p:sp>
    </p:spTree>
    <p:extLst>
      <p:ext uri="{BB962C8B-B14F-4D97-AF65-F5344CB8AC3E}">
        <p14:creationId xmlns:p14="http://schemas.microsoft.com/office/powerpoint/2010/main" val="60589118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76237" y="238267"/>
            <a:ext cx="11887454" cy="918032"/>
          </a:xfrm>
        </p:spPr>
        <p:txBody>
          <a:bodyPr/>
          <a:lstStyle/>
          <a:p>
            <a:r>
              <a:rPr lang="en-US" err="1"/>
              <a:t>ScaleR</a:t>
            </a:r>
            <a:r>
              <a:rPr lang="en-US"/>
              <a:t> – Parallel + “Big Data” </a:t>
            </a:r>
          </a:p>
        </p:txBody>
      </p:sp>
      <p:pic>
        <p:nvPicPr>
          <p:cNvPr id="16" name="Picture 15"/>
          <p:cNvPicPr>
            <a:picLocks noChangeAspect="1"/>
          </p:cNvPicPr>
          <p:nvPr/>
        </p:nvPicPr>
        <p:blipFill>
          <a:blip r:embed="rId3"/>
          <a:stretch>
            <a:fillRect/>
          </a:stretch>
        </p:blipFill>
        <p:spPr>
          <a:xfrm>
            <a:off x="6419964" y="2765620"/>
            <a:ext cx="3330286" cy="2305584"/>
          </a:xfrm>
          <a:prstGeom prst="rect">
            <a:avLst/>
          </a:prstGeom>
        </p:spPr>
      </p:pic>
      <p:pic>
        <p:nvPicPr>
          <p:cNvPr id="17" name="Picture 16"/>
          <p:cNvPicPr>
            <a:picLocks noChangeAspect="1"/>
          </p:cNvPicPr>
          <p:nvPr/>
        </p:nvPicPr>
        <p:blipFill>
          <a:blip r:embed="rId4"/>
          <a:stretch>
            <a:fillRect/>
          </a:stretch>
        </p:blipFill>
        <p:spPr>
          <a:xfrm>
            <a:off x="183813" y="1504341"/>
            <a:ext cx="6077636" cy="3272575"/>
          </a:xfrm>
          <a:prstGeom prst="rect">
            <a:avLst/>
          </a:prstGeom>
        </p:spPr>
      </p:pic>
      <p:sp>
        <p:nvSpPr>
          <p:cNvPr id="18" name="Bent-Up Arrow 17"/>
          <p:cNvSpPr/>
          <p:nvPr/>
        </p:nvSpPr>
        <p:spPr>
          <a:xfrm rot="10800000" flipH="1">
            <a:off x="6580801" y="1864083"/>
            <a:ext cx="794056" cy="699354"/>
          </a:xfrm>
          <a:prstGeom prst="ben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36"/>
          </a:p>
        </p:txBody>
      </p:sp>
      <p:sp>
        <p:nvSpPr>
          <p:cNvPr id="19" name="Bent-Up Arrow 18"/>
          <p:cNvSpPr/>
          <p:nvPr/>
        </p:nvSpPr>
        <p:spPr>
          <a:xfrm rot="16200000" flipH="1" flipV="1">
            <a:off x="8316585" y="5210221"/>
            <a:ext cx="617432" cy="656018"/>
          </a:xfrm>
          <a:prstGeom prst="ben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36"/>
          </a:p>
        </p:txBody>
      </p:sp>
      <p:sp>
        <p:nvSpPr>
          <p:cNvPr id="20" name="TextBox 19"/>
          <p:cNvSpPr txBox="1"/>
          <p:nvPr/>
        </p:nvSpPr>
        <p:spPr>
          <a:xfrm>
            <a:off x="361780" y="4986480"/>
            <a:ext cx="5978926" cy="847147"/>
          </a:xfrm>
          <a:prstGeom prst="rect">
            <a:avLst/>
          </a:prstGeom>
          <a:noFill/>
        </p:spPr>
        <p:txBody>
          <a:bodyPr wrap="square" rtlCol="0">
            <a:spAutoFit/>
          </a:bodyPr>
          <a:lstStyle/>
          <a:p>
            <a:r>
              <a:rPr lang="en-GB" sz="1599">
                <a:solidFill>
                  <a:srgbClr val="FF0000"/>
                </a:solidFill>
              </a:rPr>
              <a:t>Stream data in to RAM in blocks</a:t>
            </a:r>
            <a:r>
              <a:rPr lang="en-GB" sz="1599"/>
              <a:t>.  “Big Data” can be any data size. We handle Megabytes to Gigabytes to Terabytes… </a:t>
            </a:r>
          </a:p>
          <a:p>
            <a:endParaRPr lang="en-GB" sz="1599"/>
          </a:p>
        </p:txBody>
      </p:sp>
      <p:sp>
        <p:nvSpPr>
          <p:cNvPr id="21" name="TextBox 20"/>
          <p:cNvSpPr txBox="1"/>
          <p:nvPr/>
        </p:nvSpPr>
        <p:spPr>
          <a:xfrm>
            <a:off x="7554604" y="1781893"/>
            <a:ext cx="2797413" cy="847147"/>
          </a:xfrm>
          <a:prstGeom prst="rect">
            <a:avLst/>
          </a:prstGeom>
          <a:noFill/>
        </p:spPr>
        <p:txBody>
          <a:bodyPr wrap="square" rtlCol="0">
            <a:spAutoFit/>
          </a:bodyPr>
          <a:lstStyle/>
          <a:p>
            <a:r>
              <a:rPr lang="en-GB" sz="1599"/>
              <a:t>Our ScaleR algorithms work inside multiple cores / nodes </a:t>
            </a:r>
            <a:r>
              <a:rPr lang="en-GB" sz="1599">
                <a:solidFill>
                  <a:srgbClr val="FF0000"/>
                </a:solidFill>
              </a:rPr>
              <a:t>in parallel </a:t>
            </a:r>
            <a:r>
              <a:rPr lang="en-GB" sz="1599"/>
              <a:t>at high speed </a:t>
            </a:r>
          </a:p>
        </p:txBody>
      </p:sp>
      <p:sp>
        <p:nvSpPr>
          <p:cNvPr id="22" name="TextBox 21"/>
          <p:cNvSpPr txBox="1"/>
          <p:nvPr/>
        </p:nvSpPr>
        <p:spPr>
          <a:xfrm>
            <a:off x="9210536" y="5190191"/>
            <a:ext cx="2952825" cy="1098139"/>
          </a:xfrm>
          <a:prstGeom prst="rect">
            <a:avLst/>
          </a:prstGeom>
          <a:noFill/>
        </p:spPr>
        <p:txBody>
          <a:bodyPr wrap="square" rtlCol="0">
            <a:spAutoFit/>
          </a:bodyPr>
          <a:lstStyle/>
          <a:p>
            <a:r>
              <a:rPr lang="en-GB" sz="1599"/>
              <a:t>Interim results are collected and combined analytically to produce the output on the entire data set</a:t>
            </a:r>
          </a:p>
        </p:txBody>
      </p:sp>
      <p:sp>
        <p:nvSpPr>
          <p:cNvPr id="3" name="Rectangle 2"/>
          <p:cNvSpPr/>
          <p:nvPr/>
        </p:nvSpPr>
        <p:spPr>
          <a:xfrm>
            <a:off x="361780" y="5682564"/>
            <a:ext cx="5978926" cy="596155"/>
          </a:xfrm>
          <a:prstGeom prst="rect">
            <a:avLst/>
          </a:prstGeom>
        </p:spPr>
        <p:txBody>
          <a:bodyPr wrap="square">
            <a:spAutoFit/>
          </a:bodyPr>
          <a:lstStyle/>
          <a:p>
            <a:r>
              <a:rPr lang="en-GB" sz="1599">
                <a:solidFill>
                  <a:srgbClr val="FF0000"/>
                </a:solidFill>
              </a:rPr>
              <a:t>XDF file format </a:t>
            </a:r>
            <a:r>
              <a:rPr lang="en-GB" sz="1599"/>
              <a:t>is optimised to work with the ScaleR library and significantly speeds up iterative algorithm processing.  </a:t>
            </a:r>
          </a:p>
        </p:txBody>
      </p:sp>
    </p:spTree>
    <p:extLst>
      <p:ext uri="{BB962C8B-B14F-4D97-AF65-F5344CB8AC3E}">
        <p14:creationId xmlns:p14="http://schemas.microsoft.com/office/powerpoint/2010/main" val="319229803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08980" y="225913"/>
            <a:ext cx="11528013" cy="741549"/>
          </a:xfrm>
        </p:spPr>
        <p:txBody>
          <a:bodyPr vert="horz" wrap="square" lIns="146283" tIns="91427" rIns="146283" bIns="91427" rtlCol="0" anchor="t">
            <a:noAutofit/>
          </a:bodyPr>
          <a:lstStyle/>
          <a:p>
            <a:r>
              <a:rPr lang="en-US">
                <a:solidFill>
                  <a:schemeClr val="tx1"/>
                </a:solidFill>
                <a:latin typeface="Segoe UI Light" panose="020B0502040204020203" pitchFamily="34" charset="0"/>
                <a:cs typeface="Segoe UI Light" panose="020B0502040204020203" pitchFamily="34" charset="0"/>
              </a:rPr>
              <a:t>Scale R – Parallelized Algorithms &amp; Functions</a:t>
            </a:r>
          </a:p>
        </p:txBody>
      </p:sp>
      <p:sp>
        <p:nvSpPr>
          <p:cNvPr id="9" name="Rectangle 8"/>
          <p:cNvSpPr/>
          <p:nvPr/>
        </p:nvSpPr>
        <p:spPr>
          <a:xfrm>
            <a:off x="208982" y="1609385"/>
            <a:ext cx="3937101" cy="157359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a:solidFill>
                  <a:schemeClr val="tx1"/>
                </a:solidFill>
              </a:rPr>
              <a:t>Data import – Delimited, Fixed, SAS, SPSS, OBDC</a:t>
            </a:r>
          </a:p>
          <a:p>
            <a:pPr marL="388467" indent="-388467">
              <a:buFont typeface="Wingdings" charset="2"/>
              <a:buChar char="§"/>
            </a:pPr>
            <a:r>
              <a:rPr lang="en-US" sz="1224">
                <a:solidFill>
                  <a:schemeClr val="tx1"/>
                </a:solidFill>
              </a:rPr>
              <a:t>Variable creation &amp; transformation</a:t>
            </a:r>
          </a:p>
          <a:p>
            <a:pPr marL="388467" indent="-388467">
              <a:buFont typeface="Wingdings" charset="2"/>
              <a:buChar char="§"/>
            </a:pPr>
            <a:r>
              <a:rPr lang="en-US" sz="1224">
                <a:solidFill>
                  <a:schemeClr val="tx1"/>
                </a:solidFill>
              </a:rPr>
              <a:t>Recode variables</a:t>
            </a:r>
          </a:p>
          <a:p>
            <a:pPr marL="388467" indent="-388467">
              <a:buFont typeface="Wingdings" charset="2"/>
              <a:buChar char="§"/>
            </a:pPr>
            <a:r>
              <a:rPr lang="en-US" sz="1224">
                <a:solidFill>
                  <a:schemeClr val="tx1"/>
                </a:solidFill>
              </a:rPr>
              <a:t>Factor variables</a:t>
            </a:r>
          </a:p>
          <a:p>
            <a:pPr marL="388467" indent="-388467">
              <a:buFont typeface="Wingdings" charset="2"/>
              <a:buChar char="§"/>
            </a:pPr>
            <a:r>
              <a:rPr lang="en-US" sz="1224">
                <a:solidFill>
                  <a:schemeClr val="tx1"/>
                </a:solidFill>
              </a:rPr>
              <a:t>Missing value handling</a:t>
            </a:r>
          </a:p>
          <a:p>
            <a:pPr marL="388467" indent="-388467">
              <a:buFont typeface="Wingdings" charset="2"/>
              <a:buChar char="§"/>
            </a:pPr>
            <a:r>
              <a:rPr lang="en-US" sz="1224">
                <a:solidFill>
                  <a:schemeClr val="tx1"/>
                </a:solidFill>
              </a:rPr>
              <a:t>Sort, Merge, Split</a:t>
            </a:r>
          </a:p>
          <a:p>
            <a:pPr marL="388467" indent="-388467">
              <a:buFont typeface="Wingdings" charset="2"/>
              <a:buChar char="§"/>
            </a:pPr>
            <a:r>
              <a:rPr lang="en-US" sz="1224">
                <a:solidFill>
                  <a:schemeClr val="tx1"/>
                </a:solidFill>
              </a:rPr>
              <a:t>Aggregate by category (means, sums)</a:t>
            </a:r>
          </a:p>
        </p:txBody>
      </p:sp>
      <p:sp>
        <p:nvSpPr>
          <p:cNvPr id="11" name="Rectangle 10"/>
          <p:cNvSpPr/>
          <p:nvPr/>
        </p:nvSpPr>
        <p:spPr>
          <a:xfrm>
            <a:off x="208980" y="3674373"/>
            <a:ext cx="4040708" cy="231882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a:solidFill>
                  <a:schemeClr val="tx1"/>
                </a:solidFill>
              </a:rPr>
              <a:t>Min / Max, Mean, Median (approx.)</a:t>
            </a:r>
          </a:p>
          <a:p>
            <a:pPr marL="388467" indent="-388467">
              <a:buFont typeface="Wingdings" charset="2"/>
              <a:buChar char="§"/>
            </a:pPr>
            <a:r>
              <a:rPr lang="en-US" sz="1224">
                <a:solidFill>
                  <a:schemeClr val="tx1"/>
                </a:solidFill>
              </a:rPr>
              <a:t>Quantiles (approx.)</a:t>
            </a:r>
          </a:p>
          <a:p>
            <a:pPr marL="388467" indent="-388467">
              <a:buFont typeface="Wingdings" charset="2"/>
              <a:buChar char="§"/>
            </a:pPr>
            <a:r>
              <a:rPr lang="en-US" sz="1224">
                <a:solidFill>
                  <a:schemeClr val="tx1"/>
                </a:solidFill>
              </a:rPr>
              <a:t>Standard Deviation</a:t>
            </a:r>
          </a:p>
          <a:p>
            <a:pPr marL="388467" indent="-388467">
              <a:buFont typeface="Wingdings" charset="2"/>
              <a:buChar char="§"/>
            </a:pPr>
            <a:r>
              <a:rPr lang="en-US" sz="1224">
                <a:solidFill>
                  <a:schemeClr val="tx1"/>
                </a:solidFill>
              </a:rPr>
              <a:t>Variance</a:t>
            </a:r>
          </a:p>
          <a:p>
            <a:pPr marL="388467" indent="-388467">
              <a:buFont typeface="Wingdings" charset="2"/>
              <a:buChar char="§"/>
            </a:pPr>
            <a:r>
              <a:rPr lang="en-US" sz="1224">
                <a:solidFill>
                  <a:schemeClr val="tx1"/>
                </a:solidFill>
              </a:rPr>
              <a:t>Correlation</a:t>
            </a:r>
          </a:p>
          <a:p>
            <a:pPr marL="388467" indent="-388467">
              <a:buFont typeface="Wingdings" charset="2"/>
              <a:buChar char="§"/>
            </a:pPr>
            <a:r>
              <a:rPr lang="en-US" sz="1224">
                <a:solidFill>
                  <a:schemeClr val="tx1"/>
                </a:solidFill>
              </a:rPr>
              <a:t>Covariance</a:t>
            </a:r>
          </a:p>
          <a:p>
            <a:pPr marL="388467" indent="-388467">
              <a:buFont typeface="Wingdings" charset="2"/>
              <a:buChar char="§"/>
            </a:pPr>
            <a:r>
              <a:rPr lang="en-US" sz="1224">
                <a:solidFill>
                  <a:schemeClr val="tx1"/>
                </a:solidFill>
              </a:rPr>
              <a:t>Sum of Squares (cross product matrix for set variables)</a:t>
            </a:r>
          </a:p>
          <a:p>
            <a:pPr marL="388467" indent="-388467">
              <a:buFont typeface="Wingdings" charset="2"/>
              <a:buChar char="§"/>
            </a:pPr>
            <a:r>
              <a:rPr lang="en-US" sz="1224">
                <a:solidFill>
                  <a:schemeClr val="tx1"/>
                </a:solidFill>
              </a:rPr>
              <a:t>Pairwise Cross tabs</a:t>
            </a:r>
          </a:p>
          <a:p>
            <a:pPr marL="388467" indent="-388467">
              <a:buFont typeface="Wingdings" charset="2"/>
              <a:buChar char="§"/>
            </a:pPr>
            <a:r>
              <a:rPr lang="en-US" sz="1224">
                <a:solidFill>
                  <a:schemeClr val="tx1"/>
                </a:solidFill>
              </a:rPr>
              <a:t>Risk Ratio &amp; Odds Ratio</a:t>
            </a:r>
          </a:p>
          <a:p>
            <a:pPr marL="388467" indent="-388467">
              <a:buFont typeface="Wingdings" charset="2"/>
              <a:buChar char="§"/>
            </a:pPr>
            <a:r>
              <a:rPr lang="en-US" sz="1224">
                <a:solidFill>
                  <a:schemeClr val="tx1"/>
                </a:solidFill>
              </a:rPr>
              <a:t>Cross-Tabulation of Data (standard tables &amp; long form)</a:t>
            </a:r>
          </a:p>
          <a:p>
            <a:pPr marL="388467" indent="-388467">
              <a:buFont typeface="Wingdings" charset="2"/>
              <a:buChar char="§"/>
            </a:pPr>
            <a:r>
              <a:rPr lang="en-US" sz="1224">
                <a:solidFill>
                  <a:schemeClr val="tx1"/>
                </a:solidFill>
              </a:rPr>
              <a:t>Marginal Summaries of Cross Tabulations</a:t>
            </a:r>
          </a:p>
        </p:txBody>
      </p:sp>
      <p:sp>
        <p:nvSpPr>
          <p:cNvPr id="13" name="Rectangle 12"/>
          <p:cNvSpPr/>
          <p:nvPr/>
        </p:nvSpPr>
        <p:spPr>
          <a:xfrm>
            <a:off x="4517757" y="1609385"/>
            <a:ext cx="3649300" cy="1113788"/>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a:solidFill>
                  <a:schemeClr val="tx1"/>
                </a:solidFill>
              </a:rPr>
              <a:t>Chi Square Test</a:t>
            </a:r>
          </a:p>
          <a:p>
            <a:pPr marL="388467" indent="-388467">
              <a:buFont typeface="Wingdings" charset="2"/>
              <a:buChar char="§"/>
            </a:pPr>
            <a:r>
              <a:rPr lang="en-US" sz="1224">
                <a:solidFill>
                  <a:schemeClr val="tx1"/>
                </a:solidFill>
              </a:rPr>
              <a:t>Kendall Rank Correlation</a:t>
            </a:r>
          </a:p>
          <a:p>
            <a:pPr marL="388467" indent="-388467">
              <a:buFont typeface="Wingdings" charset="2"/>
              <a:buChar char="§"/>
            </a:pPr>
            <a:r>
              <a:rPr lang="en-US" sz="1224">
                <a:solidFill>
                  <a:schemeClr val="tx1"/>
                </a:solidFill>
              </a:rPr>
              <a:t>Fisher’s Exact Test</a:t>
            </a:r>
          </a:p>
          <a:p>
            <a:pPr marL="388467" indent="-388467">
              <a:buFont typeface="Wingdings" charset="2"/>
              <a:buChar char="§"/>
            </a:pPr>
            <a:r>
              <a:rPr lang="en-US" sz="1224">
                <a:solidFill>
                  <a:schemeClr val="tx1"/>
                </a:solidFill>
              </a:rPr>
              <a:t>Student’s t-Test</a:t>
            </a:r>
          </a:p>
        </p:txBody>
      </p:sp>
      <p:sp>
        <p:nvSpPr>
          <p:cNvPr id="18" name="Rectangle 17"/>
          <p:cNvSpPr/>
          <p:nvPr/>
        </p:nvSpPr>
        <p:spPr>
          <a:xfrm>
            <a:off x="4517753" y="2868952"/>
            <a:ext cx="3833492" cy="708330"/>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a:solidFill>
                  <a:schemeClr val="tx1"/>
                </a:solidFill>
              </a:rPr>
              <a:t>Subsample (observations &amp; variables)</a:t>
            </a:r>
          </a:p>
          <a:p>
            <a:pPr marL="388467" indent="-388467">
              <a:buFont typeface="Wingdings" charset="2"/>
              <a:buChar char="§"/>
            </a:pPr>
            <a:r>
              <a:rPr lang="en-US" sz="1224">
                <a:solidFill>
                  <a:schemeClr val="tx1"/>
                </a:solidFill>
              </a:rPr>
              <a:t>Random Sampling</a:t>
            </a:r>
          </a:p>
        </p:txBody>
      </p:sp>
      <p:sp>
        <p:nvSpPr>
          <p:cNvPr id="19" name="TextBox 18"/>
          <p:cNvSpPr txBox="1"/>
          <p:nvPr/>
        </p:nvSpPr>
        <p:spPr>
          <a:xfrm>
            <a:off x="623410" y="1123527"/>
            <a:ext cx="2901022" cy="424193"/>
          </a:xfrm>
          <a:prstGeom prst="rect">
            <a:avLst/>
          </a:prstGeom>
          <a:noFill/>
        </p:spPr>
        <p:txBody>
          <a:bodyPr wrap="square" lIns="124313" tIns="62156" rIns="124313" bIns="62156" rtlCol="0">
            <a:spAutoFit/>
          </a:bodyPr>
          <a:lstStyle/>
          <a:p>
            <a:r>
              <a:rPr lang="en-US" sz="1903"/>
              <a:t>Data Preparation</a:t>
            </a:r>
          </a:p>
        </p:txBody>
      </p:sp>
      <p:sp>
        <p:nvSpPr>
          <p:cNvPr id="22" name="TextBox 21"/>
          <p:cNvSpPr txBox="1"/>
          <p:nvPr/>
        </p:nvSpPr>
        <p:spPr>
          <a:xfrm>
            <a:off x="4932587" y="1123527"/>
            <a:ext cx="3281547" cy="424193"/>
          </a:xfrm>
          <a:prstGeom prst="rect">
            <a:avLst/>
          </a:prstGeom>
          <a:noFill/>
        </p:spPr>
        <p:txBody>
          <a:bodyPr wrap="square" lIns="124313" tIns="62156" rIns="124313" bIns="62156" rtlCol="0">
            <a:spAutoFit/>
          </a:bodyPr>
          <a:lstStyle/>
          <a:p>
            <a:r>
              <a:rPr lang="en-US" sz="1903"/>
              <a:t>Statistical Tests</a:t>
            </a:r>
          </a:p>
        </p:txBody>
      </p:sp>
      <p:sp>
        <p:nvSpPr>
          <p:cNvPr id="30" name="TextBox 29"/>
          <p:cNvSpPr txBox="1"/>
          <p:nvPr/>
        </p:nvSpPr>
        <p:spPr>
          <a:xfrm>
            <a:off x="4932585" y="2548476"/>
            <a:ext cx="1857464" cy="424193"/>
          </a:xfrm>
          <a:prstGeom prst="rect">
            <a:avLst/>
          </a:prstGeom>
          <a:noFill/>
        </p:spPr>
        <p:txBody>
          <a:bodyPr wrap="square" lIns="124313" tIns="62156" rIns="124313" bIns="62156" rtlCol="0">
            <a:spAutoFit/>
          </a:bodyPr>
          <a:lstStyle/>
          <a:p>
            <a:r>
              <a:rPr lang="en-US" sz="1903"/>
              <a:t>Sampling</a:t>
            </a:r>
          </a:p>
        </p:txBody>
      </p:sp>
      <p:sp>
        <p:nvSpPr>
          <p:cNvPr id="26" name="TextBox 25"/>
          <p:cNvSpPr txBox="1"/>
          <p:nvPr/>
        </p:nvSpPr>
        <p:spPr>
          <a:xfrm>
            <a:off x="170736" y="3250180"/>
            <a:ext cx="3211844" cy="424193"/>
          </a:xfrm>
          <a:prstGeom prst="rect">
            <a:avLst/>
          </a:prstGeom>
          <a:noFill/>
        </p:spPr>
        <p:txBody>
          <a:bodyPr wrap="square" lIns="124313" tIns="62156" rIns="124313" bIns="62156" rtlCol="0">
            <a:spAutoFit/>
          </a:bodyPr>
          <a:lstStyle/>
          <a:p>
            <a:pPr algn="ctr"/>
            <a:r>
              <a:rPr lang="en-US" sz="1903"/>
              <a:t>Descriptive Statistics</a:t>
            </a:r>
          </a:p>
        </p:txBody>
      </p:sp>
      <p:sp>
        <p:nvSpPr>
          <p:cNvPr id="23" name="Rectangle 22"/>
          <p:cNvSpPr/>
          <p:nvPr/>
        </p:nvSpPr>
        <p:spPr>
          <a:xfrm>
            <a:off x="4517754" y="3731096"/>
            <a:ext cx="4040708" cy="2635034"/>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a:solidFill>
                  <a:schemeClr val="tx1"/>
                </a:solidFill>
              </a:rPr>
              <a:t>Sum of Squares (cross product matrix for set variables)</a:t>
            </a:r>
          </a:p>
          <a:p>
            <a:pPr marL="388467" indent="-388467">
              <a:buFont typeface="Wingdings" charset="2"/>
              <a:buChar char="§"/>
            </a:pPr>
            <a:r>
              <a:rPr lang="en-US" sz="1224">
                <a:solidFill>
                  <a:schemeClr val="tx1"/>
                </a:solidFill>
              </a:rPr>
              <a:t>Multiple Linear Regression</a:t>
            </a:r>
          </a:p>
          <a:p>
            <a:pPr marL="388467" indent="-388467">
              <a:buFont typeface="Wingdings" charset="2"/>
              <a:buChar char="§"/>
            </a:pPr>
            <a:r>
              <a:rPr lang="en-US" sz="1224">
                <a:solidFill>
                  <a:schemeClr val="tx1"/>
                </a:solidFill>
              </a:rPr>
              <a:t>Generalized Linear Models (GLM)  exponential family distributions: binomial, Gaussian, inverse Gaussian, Poisson, Tweedie. Standard link functions: cauchit, identity, log, logit, probit. User defined distributions &amp; link functions.</a:t>
            </a:r>
          </a:p>
          <a:p>
            <a:pPr marL="388467" indent="-388467">
              <a:buFont typeface="Wingdings" charset="2"/>
              <a:buChar char="§"/>
            </a:pPr>
            <a:r>
              <a:rPr lang="en-US" sz="1224">
                <a:solidFill>
                  <a:schemeClr val="tx1"/>
                </a:solidFill>
              </a:rPr>
              <a:t>Covariance &amp; Correlation Matrices</a:t>
            </a:r>
          </a:p>
          <a:p>
            <a:pPr marL="388467" indent="-388467">
              <a:buFont typeface="Wingdings" charset="2"/>
              <a:buChar char="§"/>
            </a:pPr>
            <a:r>
              <a:rPr lang="en-US" sz="1224">
                <a:solidFill>
                  <a:schemeClr val="tx1"/>
                </a:solidFill>
              </a:rPr>
              <a:t>Logistic Regression</a:t>
            </a:r>
          </a:p>
          <a:p>
            <a:pPr marL="388467" indent="-388467">
              <a:buFont typeface="Wingdings" charset="2"/>
              <a:buChar char="§"/>
            </a:pPr>
            <a:r>
              <a:rPr lang="en-US" sz="1224">
                <a:solidFill>
                  <a:schemeClr val="tx1"/>
                </a:solidFill>
              </a:rPr>
              <a:t>Classification &amp; Regression Trees</a:t>
            </a:r>
          </a:p>
          <a:p>
            <a:pPr marL="388467" indent="-388467">
              <a:buFont typeface="Wingdings" charset="2"/>
              <a:buChar char="§"/>
            </a:pPr>
            <a:r>
              <a:rPr lang="en-US" sz="1224">
                <a:solidFill>
                  <a:schemeClr val="tx1"/>
                </a:solidFill>
              </a:rPr>
              <a:t>Predictions/scoring for models</a:t>
            </a:r>
          </a:p>
          <a:p>
            <a:pPr marL="388467" indent="-388467">
              <a:buFont typeface="Wingdings" charset="2"/>
              <a:buChar char="§"/>
            </a:pPr>
            <a:r>
              <a:rPr lang="en-US" sz="1224">
                <a:solidFill>
                  <a:schemeClr val="tx1"/>
                </a:solidFill>
              </a:rPr>
              <a:t>Residuals for all models</a:t>
            </a:r>
          </a:p>
        </p:txBody>
      </p:sp>
      <p:sp>
        <p:nvSpPr>
          <p:cNvPr id="25" name="TextBox 24"/>
          <p:cNvSpPr txBox="1"/>
          <p:nvPr/>
        </p:nvSpPr>
        <p:spPr>
          <a:xfrm>
            <a:off x="4932584" y="3351258"/>
            <a:ext cx="2901022" cy="424193"/>
          </a:xfrm>
          <a:prstGeom prst="rect">
            <a:avLst/>
          </a:prstGeom>
          <a:noFill/>
        </p:spPr>
        <p:txBody>
          <a:bodyPr wrap="square" lIns="124313" tIns="62156" rIns="124313" bIns="62156" rtlCol="0">
            <a:spAutoFit/>
          </a:bodyPr>
          <a:lstStyle/>
          <a:p>
            <a:r>
              <a:rPr lang="en-US" sz="1903"/>
              <a:t>Predictive Models</a:t>
            </a:r>
          </a:p>
        </p:txBody>
      </p:sp>
      <p:sp>
        <p:nvSpPr>
          <p:cNvPr id="29" name="Rectangle 28"/>
          <p:cNvSpPr/>
          <p:nvPr/>
        </p:nvSpPr>
        <p:spPr>
          <a:xfrm>
            <a:off x="9119258" y="3555836"/>
            <a:ext cx="1554119" cy="44034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a:solidFill>
                  <a:schemeClr val="tx1"/>
                </a:solidFill>
              </a:rPr>
              <a:t>K-Means</a:t>
            </a:r>
          </a:p>
        </p:txBody>
      </p:sp>
      <p:sp>
        <p:nvSpPr>
          <p:cNvPr id="31" name="Rectangle 30"/>
          <p:cNvSpPr/>
          <p:nvPr/>
        </p:nvSpPr>
        <p:spPr>
          <a:xfrm>
            <a:off x="9119260" y="4310812"/>
            <a:ext cx="3108237" cy="861686"/>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a:solidFill>
                  <a:schemeClr val="tx1"/>
                </a:solidFill>
              </a:rPr>
              <a:t>Decision Trees</a:t>
            </a:r>
          </a:p>
          <a:p>
            <a:pPr marL="388467" indent="-388467">
              <a:buFont typeface="Wingdings" charset="2"/>
              <a:buChar char="§"/>
            </a:pPr>
            <a:r>
              <a:rPr lang="en-US" sz="1224">
                <a:solidFill>
                  <a:schemeClr val="tx1"/>
                </a:solidFill>
              </a:rPr>
              <a:t>Decision Forests</a:t>
            </a:r>
          </a:p>
          <a:p>
            <a:pPr marL="388467" indent="-388467">
              <a:buFont typeface="Wingdings" charset="2"/>
              <a:buChar char="§"/>
            </a:pPr>
            <a:r>
              <a:rPr lang="en-US" sz="1224">
                <a:solidFill>
                  <a:schemeClr val="tx1"/>
                </a:solidFill>
              </a:rPr>
              <a:t>Gradient Boosted Decision Trees</a:t>
            </a:r>
          </a:p>
          <a:p>
            <a:pPr marL="388467" indent="-388467">
              <a:buFont typeface="Wingdings" charset="2"/>
              <a:buChar char="§"/>
            </a:pPr>
            <a:r>
              <a:rPr lang="en-US" sz="1224">
                <a:solidFill>
                  <a:schemeClr val="tx1"/>
                </a:solidFill>
              </a:rPr>
              <a:t>Naïve Bayes</a:t>
            </a:r>
          </a:p>
        </p:txBody>
      </p:sp>
      <p:sp>
        <p:nvSpPr>
          <p:cNvPr id="33" name="TextBox 32"/>
          <p:cNvSpPr txBox="1"/>
          <p:nvPr/>
        </p:nvSpPr>
        <p:spPr>
          <a:xfrm>
            <a:off x="9326474" y="3193208"/>
            <a:ext cx="2901022" cy="424193"/>
          </a:xfrm>
          <a:prstGeom prst="rect">
            <a:avLst/>
          </a:prstGeom>
          <a:noFill/>
        </p:spPr>
        <p:txBody>
          <a:bodyPr wrap="square" lIns="124313" tIns="62156" rIns="124313" bIns="62156" rtlCol="0">
            <a:spAutoFit/>
          </a:bodyPr>
          <a:lstStyle/>
          <a:p>
            <a:r>
              <a:rPr lang="en-US" sz="1903"/>
              <a:t>Cluster Analysis</a:t>
            </a:r>
          </a:p>
        </p:txBody>
      </p:sp>
      <p:sp>
        <p:nvSpPr>
          <p:cNvPr id="34" name="TextBox 33"/>
          <p:cNvSpPr txBox="1"/>
          <p:nvPr/>
        </p:nvSpPr>
        <p:spPr>
          <a:xfrm>
            <a:off x="9326475" y="3948187"/>
            <a:ext cx="2797413" cy="424193"/>
          </a:xfrm>
          <a:prstGeom prst="rect">
            <a:avLst/>
          </a:prstGeom>
          <a:noFill/>
        </p:spPr>
        <p:txBody>
          <a:bodyPr wrap="square" lIns="124313" tIns="62156" rIns="124313" bIns="62156" rtlCol="0">
            <a:spAutoFit/>
          </a:bodyPr>
          <a:lstStyle/>
          <a:p>
            <a:r>
              <a:rPr lang="en-US" sz="1903"/>
              <a:t>Classification</a:t>
            </a:r>
          </a:p>
        </p:txBody>
      </p:sp>
      <p:sp>
        <p:nvSpPr>
          <p:cNvPr id="35" name="Rectangle 34"/>
          <p:cNvSpPr/>
          <p:nvPr/>
        </p:nvSpPr>
        <p:spPr>
          <a:xfrm>
            <a:off x="9326474" y="2224211"/>
            <a:ext cx="1968550" cy="424193"/>
          </a:xfrm>
          <a:prstGeom prst="rect">
            <a:avLst/>
          </a:prstGeom>
          <a:noFill/>
        </p:spPr>
        <p:txBody>
          <a:bodyPr wrap="square" lIns="124313" tIns="62156" rIns="124313" bIns="62156" rtlCol="0">
            <a:spAutoFit/>
          </a:bodyPr>
          <a:lstStyle/>
          <a:p>
            <a:r>
              <a:rPr lang="en-US" sz="1903"/>
              <a:t>Simulation</a:t>
            </a:r>
          </a:p>
        </p:txBody>
      </p:sp>
      <p:sp>
        <p:nvSpPr>
          <p:cNvPr id="42" name="TextBox 41"/>
          <p:cNvSpPr txBox="1"/>
          <p:nvPr/>
        </p:nvSpPr>
        <p:spPr>
          <a:xfrm>
            <a:off x="9326475" y="1123527"/>
            <a:ext cx="3211844" cy="424193"/>
          </a:xfrm>
          <a:prstGeom prst="rect">
            <a:avLst/>
          </a:prstGeom>
          <a:noFill/>
        </p:spPr>
        <p:txBody>
          <a:bodyPr wrap="square" lIns="124313" tIns="62156" rIns="124313" bIns="62156" rtlCol="0">
            <a:spAutoFit/>
          </a:bodyPr>
          <a:lstStyle/>
          <a:p>
            <a:r>
              <a:rPr lang="en-US" sz="1903"/>
              <a:t>Variable Selection</a:t>
            </a:r>
          </a:p>
        </p:txBody>
      </p:sp>
      <p:sp>
        <p:nvSpPr>
          <p:cNvPr id="43" name="Rectangle 42"/>
          <p:cNvSpPr/>
          <p:nvPr/>
        </p:nvSpPr>
        <p:spPr>
          <a:xfrm>
            <a:off x="9043002" y="1553808"/>
            <a:ext cx="4247924" cy="44034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124313" tIns="62156" rIns="124313" bIns="62156" rtlCol="0" anchor="t"/>
          <a:lstStyle/>
          <a:p>
            <a:pPr marL="388467" indent="-388467">
              <a:buFont typeface="Wingdings" charset="2"/>
              <a:buChar char="§"/>
            </a:pPr>
            <a:r>
              <a:rPr lang="en-US" sz="1224">
                <a:solidFill>
                  <a:schemeClr val="tx1"/>
                </a:solidFill>
              </a:rPr>
              <a:t>Stepwise Regression</a:t>
            </a:r>
          </a:p>
        </p:txBody>
      </p:sp>
      <p:sp>
        <p:nvSpPr>
          <p:cNvPr id="45" name="Rectangle 44"/>
          <p:cNvSpPr/>
          <p:nvPr/>
        </p:nvSpPr>
        <p:spPr>
          <a:xfrm>
            <a:off x="9091917" y="2561733"/>
            <a:ext cx="323918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a:solidFill>
                  <a:schemeClr val="tx1"/>
                </a:solidFill>
              </a:rPr>
              <a:t>Simulation (e.g. Monte Carlo)</a:t>
            </a:r>
          </a:p>
          <a:p>
            <a:pPr marL="388467" indent="-388467">
              <a:buFont typeface="Wingdings" charset="2"/>
              <a:buChar char="§"/>
            </a:pPr>
            <a:r>
              <a:rPr lang="en-US" sz="1224">
                <a:solidFill>
                  <a:schemeClr val="tx1"/>
                </a:solidFill>
              </a:rPr>
              <a:t>Parallel Random Number Generation </a:t>
            </a:r>
          </a:p>
        </p:txBody>
      </p:sp>
      <p:grpSp>
        <p:nvGrpSpPr>
          <p:cNvPr id="10" name="Group 9"/>
          <p:cNvGrpSpPr/>
          <p:nvPr/>
        </p:nvGrpSpPr>
        <p:grpSpPr>
          <a:xfrm>
            <a:off x="4353300" y="1477618"/>
            <a:ext cx="4275268" cy="4636460"/>
            <a:chOff x="3200400" y="1371600"/>
            <a:chExt cx="3144311" cy="5105400"/>
          </a:xfrm>
        </p:grpSpPr>
        <p:cxnSp>
          <p:nvCxnSpPr>
            <p:cNvPr id="38" name="Straight Connector 37"/>
            <p:cNvCxnSpPr/>
            <p:nvPr/>
          </p:nvCxnSpPr>
          <p:spPr>
            <a:xfrm>
              <a:off x="6344711"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3200400"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grpSp>
      <p:sp>
        <p:nvSpPr>
          <p:cNvPr id="47" name="TextBox 46"/>
          <p:cNvSpPr txBox="1"/>
          <p:nvPr/>
        </p:nvSpPr>
        <p:spPr>
          <a:xfrm>
            <a:off x="9326475" y="5249483"/>
            <a:ext cx="2797413" cy="424193"/>
          </a:xfrm>
          <a:prstGeom prst="rect">
            <a:avLst/>
          </a:prstGeom>
          <a:noFill/>
        </p:spPr>
        <p:txBody>
          <a:bodyPr wrap="square" lIns="124313" tIns="62156" rIns="124313" bIns="62156" rtlCol="0">
            <a:spAutoFit/>
          </a:bodyPr>
          <a:lstStyle/>
          <a:p>
            <a:r>
              <a:rPr lang="en-US" sz="1903"/>
              <a:t>Custom Development</a:t>
            </a:r>
          </a:p>
        </p:txBody>
      </p:sp>
      <p:pic>
        <p:nvPicPr>
          <p:cNvPr id="48" name="Picture 5"/>
          <p:cNvPicPr>
            <a:picLocks noChangeAspect="1"/>
          </p:cNvPicPr>
          <p:nvPr/>
        </p:nvPicPr>
        <p:blipFill>
          <a:blip r:embed="rId4" cstate="print"/>
          <a:srcRect/>
          <a:stretch>
            <a:fillRect/>
          </a:stretch>
        </p:blipFill>
        <p:spPr bwMode="auto">
          <a:xfrm>
            <a:off x="8866281" y="5270526"/>
            <a:ext cx="460193" cy="341582"/>
          </a:xfrm>
          <a:prstGeom prst="rect">
            <a:avLst/>
          </a:prstGeom>
          <a:noFill/>
          <a:ln w="9525">
            <a:noFill/>
            <a:miter lim="800000"/>
            <a:headEnd/>
            <a:tailEnd/>
          </a:ln>
        </p:spPr>
      </p:pic>
      <p:sp>
        <p:nvSpPr>
          <p:cNvPr id="51" name="Rectangle 50"/>
          <p:cNvSpPr/>
          <p:nvPr/>
        </p:nvSpPr>
        <p:spPr>
          <a:xfrm>
            <a:off x="9119260" y="5612107"/>
            <a:ext cx="3108237" cy="754022"/>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err="1">
                <a:solidFill>
                  <a:schemeClr val="tx1"/>
                </a:solidFill>
              </a:rPr>
              <a:t>rxDataStep</a:t>
            </a:r>
            <a:endParaRPr lang="en-US" sz="1224">
              <a:solidFill>
                <a:schemeClr val="tx1"/>
              </a:solidFill>
            </a:endParaRPr>
          </a:p>
          <a:p>
            <a:pPr marL="388467" indent="-388467">
              <a:buFont typeface="Wingdings" charset="2"/>
              <a:buChar char="§"/>
            </a:pPr>
            <a:r>
              <a:rPr lang="en-US" sz="1224" err="1">
                <a:solidFill>
                  <a:schemeClr val="tx1"/>
                </a:solidFill>
              </a:rPr>
              <a:t>rxExec</a:t>
            </a:r>
            <a:endParaRPr lang="en-US" sz="1224">
              <a:solidFill>
                <a:schemeClr val="tx1"/>
              </a:solidFill>
            </a:endParaRPr>
          </a:p>
          <a:p>
            <a:pPr marL="388467" indent="-388467">
              <a:buFont typeface="Wingdings" charset="2"/>
              <a:buChar char="§"/>
            </a:pPr>
            <a:r>
              <a:rPr lang="en-US" sz="1224">
                <a:solidFill>
                  <a:srgbClr val="800000"/>
                </a:solidFill>
              </a:rPr>
              <a:t>PEMA-R API Custom Algorithms</a:t>
            </a:r>
          </a:p>
        </p:txBody>
      </p:sp>
      <p:sp>
        <p:nvSpPr>
          <p:cNvPr id="3" name="TextBox 2"/>
          <p:cNvSpPr txBox="1"/>
          <p:nvPr/>
        </p:nvSpPr>
        <p:spPr>
          <a:xfrm>
            <a:off x="2157693" y="6295025"/>
            <a:ext cx="8991600" cy="627864"/>
          </a:xfrm>
          <a:prstGeom prst="rect">
            <a:avLst/>
          </a:prstGeom>
          <a:noFill/>
        </p:spPr>
        <p:txBody>
          <a:bodyPr wrap="square" lIns="182880" tIns="146304" rIns="182880" bIns="146304" rtlCol="0">
            <a:spAutoFit/>
          </a:bodyPr>
          <a:lstStyle/>
          <a:p>
            <a:pPr>
              <a:lnSpc>
                <a:spcPct val="90000"/>
              </a:lnSpc>
              <a:spcAft>
                <a:spcPts val="600"/>
              </a:spcAft>
            </a:pPr>
            <a:r>
              <a:rPr lang="en-US" sz="2400">
                <a:gradFill>
                  <a:gsLst>
                    <a:gs pos="2917">
                      <a:schemeClr val="tx1"/>
                    </a:gs>
                    <a:gs pos="30000">
                      <a:schemeClr val="tx1"/>
                    </a:gs>
                  </a:gsLst>
                  <a:lin ang="5400000" scaled="0"/>
                </a:gradFill>
                <a:hlinkClick r:id="rId5"/>
              </a:rPr>
              <a:t>https://msdn.microsoft.com/en-us/microsoft-r/scaler/scaler</a:t>
            </a:r>
            <a:r>
              <a:rPr lang="en-US" sz="2400">
                <a:gradFill>
                  <a:gsLst>
                    <a:gs pos="2917">
                      <a:schemeClr val="tx1"/>
                    </a:gs>
                    <a:gs pos="30000">
                      <a:schemeClr val="tx1"/>
                    </a:gs>
                  </a:gsLst>
                  <a:lin ang="5400000" scaled="0"/>
                </a:gradFill>
              </a:rPr>
              <a:t> </a:t>
            </a:r>
          </a:p>
        </p:txBody>
      </p:sp>
    </p:spTree>
    <p:custDataLst>
      <p:tags r:id="rId1"/>
    </p:custDataLst>
    <p:extLst>
      <p:ext uri="{BB962C8B-B14F-4D97-AF65-F5344CB8AC3E}">
        <p14:creationId xmlns:p14="http://schemas.microsoft.com/office/powerpoint/2010/main" val="10727123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THENA.CUSTOMXMLID" val="{D9A620E3-9288-45B8-9DEE-F771BF65171A}"/>
  <p:tag name="ATHENA.CUSTOMXMLCONTENT" val="&lt;?xml version=&quot;1.0&quot;?&gt;&lt;athena xmlns=&quot;http://schemas.microsoft.com/edu/athena&quot; version=&quot;0.1.4983.0&quot;&gt;&lt;timings duration=&quot;57120&quot;/&gt;&lt;/athena&gt;"/>
</p:tagLst>
</file>

<file path=ppt/theme/theme1.xml><?xml version="1.0" encoding="utf-8"?>
<a:theme xmlns:a="http://schemas.openxmlformats.org/drawingml/2006/main" name="5-50083_Machine Learning, Analytics &amp; Data Science Conference Template">
  <a:themeElements>
    <a:clrScheme name="MLADSC">
      <a:dk1>
        <a:srgbClr val="505050"/>
      </a:dk1>
      <a:lt1>
        <a:srgbClr val="FFFFFF"/>
      </a:lt1>
      <a:dk2>
        <a:srgbClr val="A80000"/>
      </a:dk2>
      <a:lt2>
        <a:srgbClr val="E6E6E6"/>
      </a:lt2>
      <a:accent1>
        <a:srgbClr val="A80000"/>
      </a:accent1>
      <a:accent2>
        <a:srgbClr val="080808"/>
      </a:accent2>
      <a:accent3>
        <a:srgbClr val="505050"/>
      </a:accent3>
      <a:accent4>
        <a:srgbClr val="737373"/>
      </a:accent4>
      <a:accent5>
        <a:srgbClr val="D83B01"/>
      </a:accent5>
      <a:accent6>
        <a:srgbClr val="002050"/>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achine_Learning_Analytics_Data_Science_Conference_16x9_Template.potx" id="{68566A40-5C55-4D42-891C-D8B04D777144}" vid="{F3A8181C-6DE3-4D01-81C8-058D0D9F15A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2F282A732A10A40B5E6861B9720A85B" ma:contentTypeVersion="6" ma:contentTypeDescription="Create a new document." ma:contentTypeScope="" ma:versionID="b65597257ee0ee34c271d032052d0e44">
  <xsd:schema xmlns:xsd="http://www.w3.org/2001/XMLSchema" xmlns:xs="http://www.w3.org/2001/XMLSchema" xmlns:p="http://schemas.microsoft.com/office/2006/metadata/properties" xmlns:ns1="http://schemas.microsoft.com/sharepoint/v3" xmlns:ns2="caeb30a9-2c8b-4a3c-a0a0-e0c0af147dd7" targetNamespace="http://schemas.microsoft.com/office/2006/metadata/properties" ma:root="true" ma:fieldsID="40c3d601fd43f3aa1fc295325bc56848" ns1:_="" ns2:_="">
    <xsd:import namespace="http://schemas.microsoft.com/sharepoint/v3"/>
    <xsd:import namespace="caeb30a9-2c8b-4a3c-a0a0-e0c0af147dd7"/>
    <xsd:element name="properties">
      <xsd:complexType>
        <xsd:sequence>
          <xsd:element name="documentManagement">
            <xsd:complexType>
              <xsd:all>
                <xsd:element ref="ns2:SharedWithUsers" minOccurs="0"/>
                <xsd:element ref="ns2:SharedWithDetails" minOccurs="0"/>
                <xsd:element ref="ns1:_ip_UnifiedCompliancePolicyProperties" minOccurs="0"/>
                <xsd:element ref="ns1:_ip_UnifiedCompliancePolicyUIAction"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aeb30a9-2c8b-4a3c-a0a0-e0c0af147dd7"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infopath/2007/PartnerControls"/>
    <ds:schemaRef ds:uri="http://purl.org/dc/terms/"/>
    <ds:schemaRef ds:uri="http://schemas.microsoft.com/office/2006/documentManagement/types"/>
    <ds:schemaRef ds:uri="http://schemas.microsoft.com/sharepoint/v3"/>
    <ds:schemaRef ds:uri="http://schemas.openxmlformats.org/package/2006/metadata/core-properties"/>
    <ds:schemaRef ds:uri="http://purl.org/dc/elements/1.1/"/>
    <ds:schemaRef ds:uri="http://schemas.microsoft.com/office/2006/metadata/properties"/>
    <ds:schemaRef ds:uri="caeb30a9-2c8b-4a3c-a0a0-e0c0af147dd7"/>
    <ds:schemaRef ds:uri="http://www.w3.org/XML/1998/namespace"/>
    <ds:schemaRef ds:uri="http://purl.org/dc/dcmitype/"/>
  </ds:schemaRefs>
</ds:datastoreItem>
</file>

<file path=customXml/itemProps2.xml><?xml version="1.0" encoding="utf-8"?>
<ds:datastoreItem xmlns:ds="http://schemas.openxmlformats.org/officeDocument/2006/customXml" ds:itemID="{1C121527-1E27-4EE3-8688-8C58804681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aeb30a9-2c8b-4a3c-a0a0-e0c0af147dd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TotalTime>
  <Words>4609</Words>
  <Application>Microsoft Office PowerPoint</Application>
  <PresentationFormat>Custom</PresentationFormat>
  <Paragraphs>808</Paragraphs>
  <Slides>58</Slides>
  <Notes>26</Notes>
  <HiddenSlides>2</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58</vt:i4>
      </vt:variant>
    </vt:vector>
  </HeadingPairs>
  <TitlesOfParts>
    <vt:vector size="69" baseType="lpstr">
      <vt:lpstr>DengXian</vt:lpstr>
      <vt:lpstr>Arial</vt:lpstr>
      <vt:lpstr>Calibri</vt:lpstr>
      <vt:lpstr>Consolas</vt:lpstr>
      <vt:lpstr>Segoe UI</vt:lpstr>
      <vt:lpstr>Segoe UI Light</vt:lpstr>
      <vt:lpstr>Segoe UI Semilight</vt:lpstr>
      <vt:lpstr>Times New Roman</vt:lpstr>
      <vt:lpstr>Wingdings</vt:lpstr>
      <vt:lpstr>5-50083_Machine Learning, Analytics &amp; Data Science Conference Template</vt:lpstr>
      <vt:lpstr>Worksheet</vt:lpstr>
      <vt:lpstr>PowerPoint Presentation</vt:lpstr>
      <vt:lpstr>Tutorial: Building Machine Learning Applications with Microsoft R Server on SQL Server and Spark</vt:lpstr>
      <vt:lpstr>Adjusting list levels</vt:lpstr>
      <vt:lpstr>Agenda</vt:lpstr>
      <vt:lpstr>Introduction: Microsoft R Server Scales Analytics to Big Data</vt:lpstr>
      <vt:lpstr>Microsoft R Server family </vt:lpstr>
      <vt:lpstr>The Microsoft R Server Platform</vt:lpstr>
      <vt:lpstr>ScaleR – Parallel + “Big Data” </vt:lpstr>
      <vt:lpstr>Scale R – Parallelized Algorithms &amp; Functions</vt:lpstr>
      <vt:lpstr>ScaleR is 10’s to 100’s of Time Faster Than Open Source</vt:lpstr>
      <vt:lpstr>ScaleR:  Dramatic Performance and Capacity</vt:lpstr>
      <vt:lpstr>In-Database Acceleration</vt:lpstr>
      <vt:lpstr>MRS on Spark Compared to Open Source R</vt:lpstr>
      <vt:lpstr>MRS on Spark Compared to MRS on Hadoop</vt:lpstr>
      <vt:lpstr>Scalability</vt:lpstr>
      <vt:lpstr>Today’s Focus</vt:lpstr>
      <vt:lpstr>Machine Learning Templates With SQL Server R Services </vt:lpstr>
      <vt:lpstr>Introduction:  Marketing Campaign Optimization Solution</vt:lpstr>
      <vt:lpstr>PowerPoint Presentation</vt:lpstr>
      <vt:lpstr>PowerPoint Presentation</vt:lpstr>
      <vt:lpstr>PowerPoint Presentation</vt:lpstr>
      <vt:lpstr>PowerPoint Presentation</vt:lpstr>
      <vt:lpstr>MRS with SQL Server R Services</vt:lpstr>
      <vt:lpstr>Model Development (R Users)</vt:lpstr>
      <vt:lpstr>Model Operationalization with SQL R Services</vt:lpstr>
      <vt:lpstr>Solution Content </vt:lpstr>
      <vt:lpstr>Develop with SQL Server 2016 R Services</vt:lpstr>
      <vt:lpstr>Step 1: Import data, Merge, and Clean </vt:lpstr>
      <vt:lpstr>Step 2: Feature Engineering</vt:lpstr>
      <vt:lpstr>Step 3: Splitting/Training/Testing </vt:lpstr>
      <vt:lpstr>Step 4: Recommendations</vt:lpstr>
      <vt:lpstr>PowerPoint Presentation</vt:lpstr>
      <vt:lpstr>Key Learnings (2/2)</vt:lpstr>
      <vt:lpstr>Learnings about Normalization in SQL</vt:lpstr>
      <vt:lpstr>Learnings about Compute Contexts (1/2)</vt:lpstr>
      <vt:lpstr>Learnings about Compute Contexts (2/2)</vt:lpstr>
      <vt:lpstr>MRS with Apache Spark</vt:lpstr>
      <vt:lpstr>Outlines</vt:lpstr>
      <vt:lpstr>Introduction: Spark and MRS</vt:lpstr>
      <vt:lpstr>Introduction: Spark Cluster Set up</vt:lpstr>
      <vt:lpstr>Introduction: Configurations </vt:lpstr>
      <vt:lpstr>Sample Code: Step1, Data Processing</vt:lpstr>
      <vt:lpstr>Sample Code: Step2, Feature Engineering</vt:lpstr>
      <vt:lpstr>Sample Code: Step3, Training and Evaluation</vt:lpstr>
      <vt:lpstr>Sample Code: Step4, Recommendations</vt:lpstr>
      <vt:lpstr>Performance Comparison</vt:lpstr>
      <vt:lpstr>Performance Comparison</vt:lpstr>
      <vt:lpstr>Learnings: Data Source</vt:lpstr>
      <vt:lpstr>Learnings: Functions</vt:lpstr>
      <vt:lpstr>Learnings: RF Model Optimization</vt:lpstr>
      <vt:lpstr>Learnings: GBT Model Optimization</vt:lpstr>
      <vt:lpstr>Learnings: SparkR package</vt:lpstr>
      <vt:lpstr>Summary</vt:lpstr>
      <vt:lpstr>Appendix</vt:lpstr>
      <vt:lpstr>Hands-on Session</vt:lpstr>
      <vt:lpstr>Instructions for SQL/MRS Hands-On</vt:lpstr>
      <vt:lpstr>Contact Us  xixue@Microsoft.com casarouf@microsoft.com yuso@Microsoft.com Jaren@Microsoft.ocm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Ren</dc:creator>
  <cp:lastModifiedBy>James Ren</cp:lastModifiedBy>
  <cp:revision>4</cp:revision>
  <dcterms:modified xsi:type="dcterms:W3CDTF">2016-11-17T20:44:16Z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0x01010032F282A732A10A40B5E6861B9720A85B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33;#Microsoft Conference Center|9ee5e79d-18a6-44c6-bfde-7021198eb4fc</vt:lpwstr>
  </property>
  <property fmtid="{D5CDD505-2E9C-101B-9397-08002B2CF9AE}" pid="7" name="Track">
    <vt:lpwstr/>
  </property>
  <property fmtid="{D5CDD505-2E9C-101B-9397-08002B2CF9AE}" pid="8" name="Event Location">
    <vt:lpwstr>32;#Redmond|c18f3657-b811-49ee-9b08-ce77b3e7702b</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Audience1">
    <vt:lpwstr/>
  </property>
  <property fmtid="{D5CDD505-2E9C-101B-9397-08002B2CF9AE}" pid="13" name="Event Name">
    <vt:lpwstr>180;#Machine Learning, Analytics and Data Science Conference|2f5995e3-1e3d-4c27-96d6-c6c80990926c</vt:lpwstr>
  </property>
</Properties>
</file>

<file path=docProps/thumbnail.jpeg>
</file>